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5"/>
  </p:notesMasterIdLst>
  <p:sldIdLst>
    <p:sldId id="257" r:id="rId2"/>
    <p:sldId id="266" r:id="rId3"/>
    <p:sldId id="282" r:id="rId4"/>
    <p:sldId id="283" r:id="rId5"/>
    <p:sldId id="271" r:id="rId6"/>
    <p:sldId id="272" r:id="rId7"/>
    <p:sldId id="276" r:id="rId8"/>
    <p:sldId id="285" r:id="rId9"/>
    <p:sldId id="286" r:id="rId10"/>
    <p:sldId id="284" r:id="rId11"/>
    <p:sldId id="274" r:id="rId12"/>
    <p:sldId id="278" r:id="rId13"/>
    <p:sldId id="277" r:id="rId14"/>
    <p:sldId id="279" r:id="rId15"/>
    <p:sldId id="281" r:id="rId16"/>
    <p:sldId id="296" r:id="rId17"/>
    <p:sldId id="270" r:id="rId18"/>
    <p:sldId id="268" r:id="rId19"/>
    <p:sldId id="295" r:id="rId20"/>
    <p:sldId id="311" r:id="rId21"/>
    <p:sldId id="310" r:id="rId22"/>
    <p:sldId id="309" r:id="rId23"/>
    <p:sldId id="294" r:id="rId24"/>
    <p:sldId id="293" r:id="rId25"/>
    <p:sldId id="297" r:id="rId26"/>
    <p:sldId id="288" r:id="rId27"/>
    <p:sldId id="269" r:id="rId28"/>
    <p:sldId id="259" r:id="rId29"/>
    <p:sldId id="287" r:id="rId30"/>
    <p:sldId id="290" r:id="rId31"/>
    <p:sldId id="291" r:id="rId32"/>
    <p:sldId id="292" r:id="rId33"/>
    <p:sldId id="289" r:id="rId34"/>
    <p:sldId id="298" r:id="rId35"/>
    <p:sldId id="299" r:id="rId36"/>
    <p:sldId id="300" r:id="rId37"/>
    <p:sldId id="301" r:id="rId38"/>
    <p:sldId id="302" r:id="rId39"/>
    <p:sldId id="303" r:id="rId40"/>
    <p:sldId id="304" r:id="rId41"/>
    <p:sldId id="305" r:id="rId42"/>
    <p:sldId id="306" r:id="rId43"/>
    <p:sldId id="30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F253"/>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4" autoAdjust="0"/>
    <p:restoredTop sz="94660"/>
  </p:normalViewPr>
  <p:slideViewPr>
    <p:cSldViewPr>
      <p:cViewPr varScale="1">
        <p:scale>
          <a:sx n="88" d="100"/>
          <a:sy n="88" d="100"/>
        </p:scale>
        <p:origin x="-10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F8E77-F44E-4D1C-93EF-EB1EE5C34B3F}"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F6C70-E6F6-42C7-A920-5DB06F8E83C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F6C70-E6F6-42C7-A920-5DB06F8E83C7}"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F6C70-E6F6-42C7-A920-5DB06F8E83C7}"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F6C70-E6F6-42C7-A920-5DB06F8E83C7}"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4F6C70-E6F6-42C7-A920-5DB06F8E83C7}"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4D3AC10-C185-4E9E-BB80-213AC16DB7B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4D3AC10-C185-4E9E-BB80-213AC16DB7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5FA0B0-C59A-4128-9345-C1663A7AC1D8}"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3AC10-C185-4E9E-BB80-213AC16DB7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5FA0B0-C59A-4128-9345-C1663A7AC1D8}" type="datetimeFigureOut">
              <a:rPr lang="en-US" smtClean="0"/>
              <a:pPr/>
              <a:t>6/26/2013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D3AC10-C185-4E9E-BB80-213AC16DB7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www.derech.org/glossary.html"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hyperlink" Target="http://www.derech.org/glossary.html"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685800" y="457200"/>
            <a:ext cx="8229600" cy="707886"/>
          </a:xfrm>
          <a:prstGeom prst="rect">
            <a:avLst/>
          </a:prstGeom>
          <a:noFill/>
        </p:spPr>
        <p:txBody>
          <a:bodyPr wrap="square" rtlCol="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There are 7 Feasts of Israel </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sp>
        <p:nvSpPr>
          <p:cNvPr id="6" name="TextBox 5"/>
          <p:cNvSpPr txBox="1"/>
          <p:nvPr/>
        </p:nvSpPr>
        <p:spPr>
          <a:xfrm>
            <a:off x="457200" y="1600200"/>
            <a:ext cx="8305800" cy="5232202"/>
          </a:xfrm>
          <a:prstGeom prst="rect">
            <a:avLst/>
          </a:prstGeom>
          <a:noFill/>
        </p:spPr>
        <p:txBody>
          <a:bodyPr wrap="square" rtlCol="0">
            <a:spAutoFit/>
          </a:bodyPr>
          <a:lstStyle/>
          <a:p>
            <a:endParaRPr lang="en-US" b="1" dirty="0" smtClean="0"/>
          </a:p>
          <a:p>
            <a:pPr algn="ctr"/>
            <a:r>
              <a:rPr lang="en-US" sz="2800" b="1" u="sng" dirty="0" smtClean="0">
                <a:solidFill>
                  <a:srgbClr val="2EF253"/>
                </a:solidFill>
                <a:latin typeface="Arial Black" pitchFamily="34" charset="0"/>
              </a:rPr>
              <a:t>Spring Feasts </a:t>
            </a:r>
            <a:endParaRPr lang="en-US" sz="2800" b="1" u="sng" dirty="0">
              <a:solidFill>
                <a:srgbClr val="2EF253"/>
              </a:solidFill>
              <a:latin typeface="Arial Black" pitchFamily="34" charset="0"/>
            </a:endParaRPr>
          </a:p>
          <a:p>
            <a:r>
              <a:rPr lang="en-US" sz="2800" b="1" dirty="0" smtClean="0">
                <a:solidFill>
                  <a:srgbClr val="C00000"/>
                </a:solidFill>
                <a:latin typeface="Arial Black" pitchFamily="34" charset="0"/>
              </a:rPr>
              <a:t>1.</a:t>
            </a:r>
            <a:r>
              <a:rPr lang="en-US" sz="2800" b="1" dirty="0" smtClean="0">
                <a:solidFill>
                  <a:schemeClr val="bg1"/>
                </a:solidFill>
                <a:latin typeface="Arial Black" pitchFamily="34" charset="0"/>
              </a:rPr>
              <a:t> </a:t>
            </a:r>
            <a:r>
              <a:rPr lang="en-US" sz="2800" b="1" dirty="0" smtClean="0">
                <a:solidFill>
                  <a:srgbClr val="C00000"/>
                </a:solidFill>
                <a:latin typeface="Arial Black" pitchFamily="34" charset="0"/>
              </a:rPr>
              <a:t>PASSOVER </a:t>
            </a:r>
          </a:p>
          <a:p>
            <a:r>
              <a:rPr lang="en-US" sz="2800" b="1" dirty="0" smtClean="0">
                <a:solidFill>
                  <a:schemeClr val="accent1">
                    <a:lumMod val="50000"/>
                  </a:schemeClr>
                </a:solidFill>
                <a:latin typeface="Arial Black" pitchFamily="34" charset="0"/>
              </a:rPr>
              <a:t>2. FEAST OF UNLEAVENED BREAD </a:t>
            </a:r>
          </a:p>
          <a:p>
            <a:r>
              <a:rPr lang="en-US" sz="2800" b="1" dirty="0" smtClean="0">
                <a:solidFill>
                  <a:srgbClr val="0070C0"/>
                </a:solidFill>
                <a:latin typeface="Arial Black" pitchFamily="34" charset="0"/>
              </a:rPr>
              <a:t>3. FEAST OF FIRSTFRUITS </a:t>
            </a:r>
          </a:p>
          <a:p>
            <a:r>
              <a:rPr lang="en-US" sz="2800" b="1" dirty="0" smtClean="0">
                <a:solidFill>
                  <a:srgbClr val="7030A0"/>
                </a:solidFill>
                <a:latin typeface="Arial Black" pitchFamily="34" charset="0"/>
              </a:rPr>
              <a:t>4. FEAST OF PENTECOST (WEEKS)</a:t>
            </a:r>
          </a:p>
          <a:p>
            <a:endParaRPr lang="en-US" sz="2800" b="1" dirty="0"/>
          </a:p>
          <a:p>
            <a:pPr algn="ctr"/>
            <a:r>
              <a:rPr lang="en-US" sz="2800" b="1" u="sng" dirty="0" smtClean="0">
                <a:solidFill>
                  <a:srgbClr val="002060"/>
                </a:solidFill>
                <a:latin typeface="Arial Black" pitchFamily="34" charset="0"/>
              </a:rPr>
              <a:t>Fall Feasts</a:t>
            </a:r>
          </a:p>
          <a:p>
            <a:r>
              <a:rPr lang="en-US" sz="2800" b="1" dirty="0" smtClean="0">
                <a:solidFill>
                  <a:srgbClr val="92D050"/>
                </a:solidFill>
                <a:latin typeface="Arial Black" pitchFamily="34" charset="0"/>
              </a:rPr>
              <a:t>5. FEAST OF TRUMPETS </a:t>
            </a:r>
          </a:p>
          <a:p>
            <a:r>
              <a:rPr lang="en-US" sz="2800" b="1" dirty="0" smtClean="0">
                <a:solidFill>
                  <a:srgbClr val="FFFF00"/>
                </a:solidFill>
                <a:latin typeface="Arial Black" pitchFamily="34" charset="0"/>
              </a:rPr>
              <a:t>6. DAY OF ATONEMENT </a:t>
            </a:r>
          </a:p>
          <a:p>
            <a:r>
              <a:rPr lang="en-US" sz="2800" b="1" dirty="0" smtClean="0">
                <a:solidFill>
                  <a:srgbClr val="FFC000"/>
                </a:solidFill>
                <a:latin typeface="Arial Black" pitchFamily="34" charset="0"/>
              </a:rPr>
              <a:t>7. FEAST OF TABERNACLES </a:t>
            </a:r>
          </a:p>
          <a:p>
            <a:endParaRPr lang="en-US" b="1" dirty="0" smtClean="0"/>
          </a:p>
          <a:p>
            <a:endParaRPr lang="en-US" dirty="0"/>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0" y="685800"/>
            <a:ext cx="9144000" cy="6172200"/>
          </a:xfrm>
          <a:prstGeom prst="rect">
            <a:avLst/>
          </a:prstGeom>
        </p:spPr>
      </p:pic>
      <p:sp>
        <p:nvSpPr>
          <p:cNvPr id="5" name="TextBox 4"/>
          <p:cNvSpPr txBox="1"/>
          <p:nvPr/>
        </p:nvSpPr>
        <p:spPr>
          <a:xfrm>
            <a:off x="0" y="3200400"/>
            <a:ext cx="9144000" cy="1477328"/>
          </a:xfrm>
          <a:prstGeom prst="rect">
            <a:avLst/>
          </a:prstGeom>
          <a:solidFill>
            <a:srgbClr val="FFFF00"/>
          </a:solidFill>
        </p:spPr>
        <p:txBody>
          <a:bodyPr wrap="square" rtlCol="0">
            <a:spAutoFit/>
          </a:bodyPr>
          <a:lstStyle/>
          <a:p>
            <a:r>
              <a:rPr lang="en-US" sz="2400" dirty="0" smtClean="0">
                <a:latin typeface="Arial Black" pitchFamily="34" charset="0"/>
              </a:rPr>
              <a:t>Exo</a:t>
            </a:r>
            <a:r>
              <a:rPr lang="en-US" sz="2400" dirty="0" smtClean="0">
                <a:latin typeface="Arial Black" pitchFamily="34" charset="0"/>
              </a:rPr>
              <a:t> 12:18  In the first </a:t>
            </a:r>
            <a:r>
              <a:rPr lang="en-US" sz="2400" i="1" dirty="0" smtClean="0">
                <a:latin typeface="Arial Black" pitchFamily="34" charset="0"/>
              </a:rPr>
              <a:t>month, on the </a:t>
            </a:r>
            <a:r>
              <a:rPr lang="en-US" sz="2400" i="1" dirty="0" smtClean="0">
                <a:solidFill>
                  <a:srgbClr val="FF0000"/>
                </a:solidFill>
                <a:latin typeface="Arial Black" pitchFamily="34" charset="0"/>
              </a:rPr>
              <a:t>fourteenth day </a:t>
            </a:r>
            <a:r>
              <a:rPr lang="en-US" sz="2400" i="1" dirty="0" smtClean="0">
                <a:latin typeface="Arial Black" pitchFamily="34" charset="0"/>
              </a:rPr>
              <a:t>of the month at even, ye shall eat unleavened bread, until the one and twentieth day of the month at even. </a:t>
            </a:r>
          </a:p>
          <a:p>
            <a:endParaRPr lang="en-US" dirty="0" smtClean="0">
              <a:latin typeface="Arial Black" pitchFamily="34" charset="0"/>
            </a:endParaRPr>
          </a:p>
        </p:txBody>
      </p:sp>
      <p:sp>
        <p:nvSpPr>
          <p:cNvPr id="14" name="TextBox 13"/>
          <p:cNvSpPr txBox="1"/>
          <p:nvPr/>
        </p:nvSpPr>
        <p:spPr>
          <a:xfrm>
            <a:off x="0" y="1600200"/>
            <a:ext cx="9144000" cy="1200329"/>
          </a:xfrm>
          <a:prstGeom prst="rect">
            <a:avLst/>
          </a:prstGeom>
          <a:solidFill>
            <a:srgbClr val="FFFF00"/>
          </a:solidFill>
        </p:spPr>
        <p:txBody>
          <a:bodyPr wrap="square" rtlCol="0">
            <a:spAutoFit/>
          </a:bodyPr>
          <a:lstStyle/>
          <a:p>
            <a:r>
              <a:rPr lang="en-US" sz="2400" b="1" dirty="0" smtClean="0">
                <a:latin typeface="Arial Black" pitchFamily="34" charset="0"/>
              </a:rPr>
              <a:t>Lev 23:6 On the </a:t>
            </a:r>
            <a:r>
              <a:rPr lang="en-US" sz="2400" b="1" dirty="0" smtClean="0">
                <a:solidFill>
                  <a:srgbClr val="FF0000"/>
                </a:solidFill>
                <a:latin typeface="Arial Black" pitchFamily="34" charset="0"/>
              </a:rPr>
              <a:t>fifteenth day </a:t>
            </a:r>
            <a:r>
              <a:rPr lang="en-US" sz="2400" b="1" dirty="0" smtClean="0">
                <a:latin typeface="Arial Black" pitchFamily="34" charset="0"/>
              </a:rPr>
              <a:t>of that month the LORD's Feast of Unleavened Bread begins; for seven days you must eat bread made without yeast.</a:t>
            </a:r>
          </a:p>
        </p:txBody>
      </p:sp>
      <p:sp>
        <p:nvSpPr>
          <p:cNvPr id="15" name="TextBox 14"/>
          <p:cNvSpPr txBox="1"/>
          <p:nvPr/>
        </p:nvSpPr>
        <p:spPr>
          <a:xfrm>
            <a:off x="0" y="838200"/>
            <a:ext cx="9144000" cy="461665"/>
          </a:xfrm>
          <a:prstGeom prst="rect">
            <a:avLst/>
          </a:prstGeom>
          <a:solidFill>
            <a:srgbClr val="FFFF00"/>
          </a:solidFill>
        </p:spPr>
        <p:txBody>
          <a:bodyPr wrap="square" rtlCol="0">
            <a:spAutoFit/>
          </a:bodyPr>
          <a:lstStyle/>
          <a:p>
            <a:r>
              <a:rPr lang="en-US" sz="2400" b="1" dirty="0" smtClean="0">
                <a:latin typeface="Arial Black" pitchFamily="34" charset="0"/>
              </a:rPr>
              <a:t>When does the Feast of Unleavened Bread Begin? </a:t>
            </a:r>
          </a:p>
        </p:txBody>
      </p:sp>
      <p:sp>
        <p:nvSpPr>
          <p:cNvPr id="16" name="Rectangle 15"/>
          <p:cNvSpPr/>
          <p:nvPr/>
        </p:nvSpPr>
        <p:spPr>
          <a:xfrm>
            <a:off x="1447800" y="4800600"/>
            <a:ext cx="6629400" cy="830997"/>
          </a:xfrm>
          <a:prstGeom prst="rect">
            <a:avLst/>
          </a:prstGeom>
          <a:solidFill>
            <a:srgbClr val="FFFF00"/>
          </a:solidFill>
        </p:spPr>
        <p:txBody>
          <a:bodyPr wrap="square">
            <a:spAutoFit/>
          </a:bodyPr>
          <a:lstStyle/>
          <a:p>
            <a:r>
              <a:rPr lang="en-US" sz="2400" b="1" dirty="0" smtClean="0">
                <a:latin typeface="Arial Black" pitchFamily="34" charset="0"/>
              </a:rPr>
              <a:t>Does this Feast Begin on the 14</a:t>
            </a:r>
            <a:r>
              <a:rPr lang="en-US" sz="2400" b="1" baseline="30000" dirty="0" smtClean="0">
                <a:latin typeface="Arial Black" pitchFamily="34" charset="0"/>
              </a:rPr>
              <a:t>th</a:t>
            </a:r>
            <a:r>
              <a:rPr lang="en-US" sz="2400" b="1" dirty="0" smtClean="0">
                <a:latin typeface="Arial Black" pitchFamily="34" charset="0"/>
              </a:rPr>
              <a:t> Day or the Fifteenth Day of Nisan?</a:t>
            </a:r>
            <a:endParaRPr lang="en-US" sz="2400" dirty="0"/>
          </a:p>
        </p:txBody>
      </p:sp>
      <p:sp>
        <p:nvSpPr>
          <p:cNvPr id="17" name="Rectangle 16"/>
          <p:cNvSpPr/>
          <p:nvPr/>
        </p:nvSpPr>
        <p:spPr>
          <a:xfrm>
            <a:off x="1371600" y="5943600"/>
            <a:ext cx="6629400" cy="461665"/>
          </a:xfrm>
          <a:prstGeom prst="rect">
            <a:avLst/>
          </a:prstGeom>
          <a:solidFill>
            <a:srgbClr val="FFFF00"/>
          </a:solidFill>
        </p:spPr>
        <p:txBody>
          <a:bodyPr wrap="square">
            <a:spAutoFit/>
          </a:bodyPr>
          <a:lstStyle/>
          <a:p>
            <a:pPr algn="ctr"/>
            <a:r>
              <a:rPr lang="en-US" sz="2400" b="1" dirty="0" smtClean="0">
                <a:solidFill>
                  <a:srgbClr val="FF0000"/>
                </a:solidFill>
                <a:latin typeface="Arial Black" pitchFamily="34" charset="0"/>
              </a:rPr>
              <a:t>The answer is Yes!</a:t>
            </a:r>
            <a:endParaRPr lang="en-US" sz="2400" dirty="0">
              <a:solidFill>
                <a:srgbClr val="FF0000"/>
              </a:solidFill>
            </a:endParaRPr>
          </a:p>
        </p:txBody>
      </p:sp>
      <p:sp>
        <p:nvSpPr>
          <p:cNvPr id="18" name="Rectangle 17"/>
          <p:cNvSpPr/>
          <p:nvPr/>
        </p:nvSpPr>
        <p:spPr>
          <a:xfrm>
            <a:off x="-152399" y="0"/>
            <a:ext cx="9296399" cy="584775"/>
          </a:xfrm>
          <a:prstGeom prst="rect">
            <a:avLst/>
          </a:prstGeom>
          <a:noFill/>
        </p:spPr>
        <p:txBody>
          <a:bodyPr wrap="squar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TIMELINE </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2895600" y="685800"/>
            <a:ext cx="6248400" cy="4038600"/>
          </a:xfrm>
          <a:prstGeom prst="rect">
            <a:avLst/>
          </a:prstGeom>
        </p:spPr>
      </p:pic>
      <p:sp>
        <p:nvSpPr>
          <p:cNvPr id="5" name="TextBox 4"/>
          <p:cNvSpPr txBox="1"/>
          <p:nvPr/>
        </p:nvSpPr>
        <p:spPr>
          <a:xfrm>
            <a:off x="0" y="4765119"/>
            <a:ext cx="9144000" cy="2092881"/>
          </a:xfrm>
          <a:prstGeom prst="rect">
            <a:avLst/>
          </a:prstGeom>
          <a:solidFill>
            <a:srgbClr val="FFFF00"/>
          </a:solidFill>
        </p:spPr>
        <p:txBody>
          <a:bodyPr wrap="square" rtlCol="0">
            <a:spAutoFit/>
          </a:bodyPr>
          <a:lstStyle/>
          <a:p>
            <a:r>
              <a:rPr lang="en-US" sz="2800" dirty="0" smtClean="0">
                <a:latin typeface="Arial Black" pitchFamily="34" charset="0"/>
              </a:rPr>
              <a:t>Exo</a:t>
            </a:r>
            <a:r>
              <a:rPr lang="en-US" sz="2800" dirty="0" smtClean="0">
                <a:latin typeface="Arial Black" pitchFamily="34" charset="0"/>
              </a:rPr>
              <a:t> 12:18  In the first </a:t>
            </a:r>
            <a:r>
              <a:rPr lang="en-US" sz="2800" i="1" dirty="0" smtClean="0">
                <a:latin typeface="Arial Black" pitchFamily="34" charset="0"/>
              </a:rPr>
              <a:t>month, on the </a:t>
            </a:r>
            <a:r>
              <a:rPr lang="en-US" sz="2800" i="1" dirty="0" smtClean="0">
                <a:solidFill>
                  <a:srgbClr val="FF0000"/>
                </a:solidFill>
                <a:latin typeface="Arial Black" pitchFamily="34" charset="0"/>
              </a:rPr>
              <a:t>fourteenth day </a:t>
            </a:r>
            <a:r>
              <a:rPr lang="en-US" sz="2800" i="1" dirty="0" smtClean="0">
                <a:latin typeface="Arial Black" pitchFamily="34" charset="0"/>
              </a:rPr>
              <a:t>of the month at even, ye shall eat unleavened bread, until the one and twentieth day of the month at even. </a:t>
            </a:r>
          </a:p>
          <a:p>
            <a:endParaRPr lang="en-US" dirty="0" smtClean="0">
              <a:latin typeface="Arial Black" pitchFamily="34" charset="0"/>
            </a:endParaRPr>
          </a:p>
        </p:txBody>
      </p:sp>
      <p:sp>
        <p:nvSpPr>
          <p:cNvPr id="6" name="Arc 5"/>
          <p:cNvSpPr/>
          <p:nvPr/>
        </p:nvSpPr>
        <p:spPr>
          <a:xfrm>
            <a:off x="2895600" y="4191000"/>
            <a:ext cx="27432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pic>
        <p:nvPicPr>
          <p:cNvPr id="8" name="Picture 2" descr="C:\pics\jesus1.jpg"/>
          <p:cNvPicPr>
            <a:picLocks noChangeAspect="1" noChangeArrowheads="1"/>
          </p:cNvPicPr>
          <p:nvPr/>
        </p:nvPicPr>
        <p:blipFill>
          <a:blip r:embed="rId3" cstate="print"/>
          <a:srcRect/>
          <a:stretch>
            <a:fillRect/>
          </a:stretch>
        </p:blipFill>
        <p:spPr bwMode="auto">
          <a:xfrm>
            <a:off x="0" y="685800"/>
            <a:ext cx="2895600" cy="4038600"/>
          </a:xfrm>
          <a:prstGeom prst="rect">
            <a:avLst/>
          </a:prstGeom>
          <a:noFill/>
        </p:spPr>
      </p:pic>
      <p:sp>
        <p:nvSpPr>
          <p:cNvPr id="4" name="Arc 3"/>
          <p:cNvSpPr/>
          <p:nvPr/>
        </p:nvSpPr>
        <p:spPr>
          <a:xfrm>
            <a:off x="152400" y="4267200"/>
            <a:ext cx="26670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14</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 Passover</a:t>
            </a:r>
            <a:endParaRPr lang="en-US" dirty="0">
              <a:solidFill>
                <a:schemeClr val="bg1"/>
              </a:solidFill>
              <a:latin typeface="Arial Black" pitchFamily="34" charset="0"/>
            </a:endParaRPr>
          </a:p>
        </p:txBody>
      </p:sp>
      <p:sp>
        <p:nvSpPr>
          <p:cNvPr id="9" name="Arc 8"/>
          <p:cNvSpPr/>
          <p:nvPr/>
        </p:nvSpPr>
        <p:spPr>
          <a:xfrm>
            <a:off x="4495800" y="2971800"/>
            <a:ext cx="4114800" cy="1676400"/>
          </a:xfrm>
          <a:prstGeom prst="arc">
            <a:avLst>
              <a:gd name="adj1" fmla="val 10217090"/>
              <a:gd name="adj2" fmla="val 55993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7 Day Feast of Unleavened Bread</a:t>
            </a:r>
            <a:endParaRPr lang="en-US" dirty="0">
              <a:latin typeface="Arial Black" pitchFamily="34" charset="0"/>
            </a:endParaRPr>
          </a:p>
        </p:txBody>
      </p:sp>
      <p:sp>
        <p:nvSpPr>
          <p:cNvPr id="10" name="Arc 9"/>
          <p:cNvSpPr/>
          <p:nvPr/>
        </p:nvSpPr>
        <p:spPr>
          <a:xfrm>
            <a:off x="6400800" y="4191000"/>
            <a:ext cx="27432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21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a:t>
            </a:r>
            <a:r>
              <a:rPr lang="en-US" dirty="0" smtClean="0">
                <a:solidFill>
                  <a:schemeClr val="bg1"/>
                </a:solidFill>
                <a:latin typeface="Arial Black" pitchFamily="34" charset="0"/>
              </a:rPr>
              <a:t>nd</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12" name="TextBox 11"/>
          <p:cNvSpPr txBox="1"/>
          <p:nvPr/>
        </p:nvSpPr>
        <p:spPr>
          <a:xfrm>
            <a:off x="2514600" y="2514600"/>
            <a:ext cx="2392322" cy="369332"/>
          </a:xfrm>
          <a:prstGeom prst="rect">
            <a:avLst/>
          </a:prstGeom>
          <a:solidFill>
            <a:srgbClr val="FFFF00"/>
          </a:solidFill>
        </p:spPr>
        <p:txBody>
          <a:bodyPr wrap="none" rtlCol="0">
            <a:spAutoFit/>
          </a:bodyPr>
          <a:lstStyle/>
          <a:p>
            <a:r>
              <a:rPr lang="en-US" dirty="0" smtClean="0">
                <a:latin typeface="Arial Black" pitchFamily="34" charset="0"/>
              </a:rPr>
              <a:t>Even or 6:00 P.M. </a:t>
            </a:r>
            <a:endParaRPr lang="en-US" dirty="0">
              <a:latin typeface="Arial Black" pitchFamily="34" charset="0"/>
            </a:endParaRPr>
          </a:p>
        </p:txBody>
      </p:sp>
      <p:sp>
        <p:nvSpPr>
          <p:cNvPr id="13" name="TextBox 12"/>
          <p:cNvSpPr txBox="1"/>
          <p:nvPr/>
        </p:nvSpPr>
        <p:spPr>
          <a:xfrm>
            <a:off x="2971800" y="838200"/>
            <a:ext cx="3276600" cy="923330"/>
          </a:xfrm>
          <a:prstGeom prst="rect">
            <a:avLst/>
          </a:prstGeom>
          <a:solidFill>
            <a:srgbClr val="FFFF00"/>
          </a:solidFill>
        </p:spPr>
        <p:txBody>
          <a:bodyPr wrap="square" rtlCol="0">
            <a:spAutoFit/>
          </a:bodyPr>
          <a:lstStyle/>
          <a:p>
            <a:r>
              <a:rPr lang="en-US" b="1" dirty="0" smtClean="0">
                <a:latin typeface="Arial Black" pitchFamily="34" charset="0"/>
              </a:rPr>
              <a:t>Leaven or “Yeast” in the Bible is a type of sin. Leaven means “sour”</a:t>
            </a:r>
            <a:endParaRPr lang="en-US" b="1" dirty="0">
              <a:latin typeface="Arial Black" pitchFamily="34" charset="0"/>
            </a:endParaRPr>
          </a:p>
        </p:txBody>
      </p:sp>
      <p:cxnSp>
        <p:nvCxnSpPr>
          <p:cNvPr id="14" name="Straight Connector 13"/>
          <p:cNvCxnSpPr/>
          <p:nvPr/>
        </p:nvCxnSpPr>
        <p:spPr>
          <a:xfrm flipV="1">
            <a:off x="2895600" y="2895600"/>
            <a:ext cx="0" cy="1828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2399" y="0"/>
            <a:ext cx="9296399" cy="584775"/>
          </a:xfrm>
          <a:prstGeom prst="rect">
            <a:avLst/>
          </a:prstGeom>
          <a:noFill/>
        </p:spPr>
        <p:txBody>
          <a:bodyPr wrap="squar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TIMELINE </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0" y="609600"/>
            <a:ext cx="9144000" cy="4648200"/>
          </a:xfrm>
          <a:prstGeom prst="rect">
            <a:avLst/>
          </a:prstGeom>
        </p:spPr>
      </p:pic>
      <p:sp>
        <p:nvSpPr>
          <p:cNvPr id="5" name="TextBox 4"/>
          <p:cNvSpPr txBox="1"/>
          <p:nvPr/>
        </p:nvSpPr>
        <p:spPr>
          <a:xfrm>
            <a:off x="0" y="5288340"/>
            <a:ext cx="9144000" cy="1569660"/>
          </a:xfrm>
          <a:prstGeom prst="rect">
            <a:avLst/>
          </a:prstGeom>
          <a:solidFill>
            <a:srgbClr val="FFFF00"/>
          </a:solidFill>
        </p:spPr>
        <p:txBody>
          <a:bodyPr wrap="square" rtlCol="0">
            <a:spAutoFit/>
          </a:bodyPr>
          <a:lstStyle/>
          <a:p>
            <a:r>
              <a:rPr lang="en-US" sz="3200" dirty="0" smtClean="0">
                <a:latin typeface="Arial Black" pitchFamily="34" charset="0"/>
              </a:rPr>
              <a:t>A Hebrew day was from “even to even”. We would say sunset to sunset.</a:t>
            </a:r>
          </a:p>
          <a:p>
            <a:r>
              <a:rPr lang="en-US" sz="3200" dirty="0" smtClean="0">
                <a:latin typeface="Arial Black" pitchFamily="34" charset="0"/>
              </a:rPr>
              <a:t>6:00P.M. – 6:00P.M.</a:t>
            </a:r>
          </a:p>
        </p:txBody>
      </p:sp>
      <p:sp>
        <p:nvSpPr>
          <p:cNvPr id="6" name="Arc 5"/>
          <p:cNvSpPr/>
          <p:nvPr/>
        </p:nvSpPr>
        <p:spPr>
          <a:xfrm>
            <a:off x="2819400" y="4572000"/>
            <a:ext cx="27432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4" name="Arc 3"/>
          <p:cNvSpPr/>
          <p:nvPr/>
        </p:nvSpPr>
        <p:spPr>
          <a:xfrm>
            <a:off x="152400" y="4648200"/>
            <a:ext cx="26670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14</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 Passover</a:t>
            </a:r>
            <a:endParaRPr lang="en-US" dirty="0">
              <a:solidFill>
                <a:schemeClr val="bg1"/>
              </a:solidFill>
              <a:latin typeface="Arial Black" pitchFamily="34" charset="0"/>
            </a:endParaRPr>
          </a:p>
        </p:txBody>
      </p:sp>
      <p:sp>
        <p:nvSpPr>
          <p:cNvPr id="9" name="Arc 8"/>
          <p:cNvSpPr/>
          <p:nvPr/>
        </p:nvSpPr>
        <p:spPr>
          <a:xfrm>
            <a:off x="2895600" y="2971800"/>
            <a:ext cx="6096000" cy="2209800"/>
          </a:xfrm>
          <a:prstGeom prst="arc">
            <a:avLst>
              <a:gd name="adj1" fmla="val 10217090"/>
              <a:gd name="adj2" fmla="val 55993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7 Day Feast of Unleavened Bread</a:t>
            </a:r>
            <a:endParaRPr lang="en-US" dirty="0">
              <a:latin typeface="Arial Black" pitchFamily="34" charset="0"/>
            </a:endParaRPr>
          </a:p>
        </p:txBody>
      </p:sp>
      <p:sp>
        <p:nvSpPr>
          <p:cNvPr id="10" name="Arc 9"/>
          <p:cNvSpPr/>
          <p:nvPr/>
        </p:nvSpPr>
        <p:spPr>
          <a:xfrm>
            <a:off x="6400800" y="4648200"/>
            <a:ext cx="2514600" cy="8382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21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a:t>
            </a:r>
            <a:r>
              <a:rPr lang="en-US" dirty="0" smtClean="0">
                <a:solidFill>
                  <a:schemeClr val="bg1"/>
                </a:solidFill>
                <a:latin typeface="Arial Black" pitchFamily="34" charset="0"/>
              </a:rPr>
              <a:t>nd</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12" name="TextBox 11"/>
          <p:cNvSpPr txBox="1"/>
          <p:nvPr/>
        </p:nvSpPr>
        <p:spPr>
          <a:xfrm>
            <a:off x="2209800" y="2514600"/>
            <a:ext cx="3660810" cy="369332"/>
          </a:xfrm>
          <a:prstGeom prst="rect">
            <a:avLst/>
          </a:prstGeom>
          <a:solidFill>
            <a:srgbClr val="FFFF00"/>
          </a:solidFill>
        </p:spPr>
        <p:txBody>
          <a:bodyPr wrap="none" rtlCol="0">
            <a:spAutoFit/>
          </a:bodyPr>
          <a:lstStyle/>
          <a:p>
            <a:r>
              <a:rPr lang="en-US" dirty="0" smtClean="0">
                <a:latin typeface="Arial Black" pitchFamily="34" charset="0"/>
              </a:rPr>
              <a:t>6:00 P.M. Begins a New Day</a:t>
            </a:r>
            <a:endParaRPr lang="en-US" dirty="0">
              <a:latin typeface="Arial Black" pitchFamily="34" charset="0"/>
            </a:endParaRPr>
          </a:p>
        </p:txBody>
      </p:sp>
      <p:cxnSp>
        <p:nvCxnSpPr>
          <p:cNvPr id="14" name="Straight Connector 13"/>
          <p:cNvCxnSpPr/>
          <p:nvPr/>
        </p:nvCxnSpPr>
        <p:spPr>
          <a:xfrm flipV="1">
            <a:off x="8991600" y="2971800"/>
            <a:ext cx="0" cy="2209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55947" y="2667000"/>
            <a:ext cx="2488053" cy="369332"/>
          </a:xfrm>
          <a:prstGeom prst="rect">
            <a:avLst/>
          </a:prstGeom>
          <a:solidFill>
            <a:srgbClr val="FFFF00"/>
          </a:solidFill>
        </p:spPr>
        <p:txBody>
          <a:bodyPr wrap="none" rtlCol="0">
            <a:spAutoFit/>
          </a:bodyPr>
          <a:lstStyle/>
          <a:p>
            <a:r>
              <a:rPr lang="en-US" dirty="0" smtClean="0">
                <a:latin typeface="Arial Black" pitchFamily="34" charset="0"/>
              </a:rPr>
              <a:t>6:00 P.M. New Day</a:t>
            </a:r>
            <a:endParaRPr lang="en-US" dirty="0">
              <a:latin typeface="Arial Black" pitchFamily="34" charset="0"/>
            </a:endParaRPr>
          </a:p>
        </p:txBody>
      </p:sp>
      <p:cxnSp>
        <p:nvCxnSpPr>
          <p:cNvPr id="17" name="Straight Connector 16"/>
          <p:cNvCxnSpPr/>
          <p:nvPr/>
        </p:nvCxnSpPr>
        <p:spPr>
          <a:xfrm flipV="1">
            <a:off x="2819400" y="2895600"/>
            <a:ext cx="0" cy="2057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52399" y="0"/>
            <a:ext cx="9296399" cy="584775"/>
          </a:xfrm>
          <a:prstGeom prst="rect">
            <a:avLst/>
          </a:prstGeom>
          <a:noFill/>
        </p:spPr>
        <p:txBody>
          <a:bodyPr wrap="squar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TIMELINE </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0" name="TextBox 19"/>
          <p:cNvSpPr txBox="1"/>
          <p:nvPr/>
        </p:nvSpPr>
        <p:spPr>
          <a:xfrm>
            <a:off x="304800" y="838200"/>
            <a:ext cx="3276600" cy="923330"/>
          </a:xfrm>
          <a:prstGeom prst="rect">
            <a:avLst/>
          </a:prstGeom>
          <a:solidFill>
            <a:srgbClr val="FFFF00"/>
          </a:solidFill>
        </p:spPr>
        <p:txBody>
          <a:bodyPr wrap="square" rtlCol="0">
            <a:spAutoFit/>
          </a:bodyPr>
          <a:lstStyle/>
          <a:p>
            <a:r>
              <a:rPr lang="en-US" b="1" dirty="0" smtClean="0">
                <a:latin typeface="Arial Black" pitchFamily="34" charset="0"/>
              </a:rPr>
              <a:t>Leaven or “Yeast” in the Bible is a type of sin. Leaven means “sour”</a:t>
            </a:r>
            <a:endParaRPr lang="en-US" b="1"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2895600" y="685800"/>
            <a:ext cx="6248400" cy="4038600"/>
          </a:xfrm>
          <a:prstGeom prst="rect">
            <a:avLst/>
          </a:prstGeom>
        </p:spPr>
      </p:pic>
      <p:sp>
        <p:nvSpPr>
          <p:cNvPr id="5" name="TextBox 4"/>
          <p:cNvSpPr txBox="1"/>
          <p:nvPr/>
        </p:nvSpPr>
        <p:spPr>
          <a:xfrm>
            <a:off x="0" y="4795897"/>
            <a:ext cx="9144000" cy="2062103"/>
          </a:xfrm>
          <a:prstGeom prst="rect">
            <a:avLst/>
          </a:prstGeom>
          <a:solidFill>
            <a:srgbClr val="FFFF00"/>
          </a:solidFill>
        </p:spPr>
        <p:txBody>
          <a:bodyPr wrap="square" rtlCol="0">
            <a:spAutoFit/>
          </a:bodyPr>
          <a:lstStyle/>
          <a:p>
            <a:r>
              <a:rPr lang="en-US" sz="3200" b="1" dirty="0" smtClean="0">
                <a:latin typeface="Arial Black" pitchFamily="34" charset="0"/>
              </a:rPr>
              <a:t>Lev 23:6 On the </a:t>
            </a:r>
            <a:r>
              <a:rPr lang="en-US" sz="3200" b="1" dirty="0" smtClean="0">
                <a:solidFill>
                  <a:srgbClr val="FF0000"/>
                </a:solidFill>
                <a:latin typeface="Arial Black" pitchFamily="34" charset="0"/>
              </a:rPr>
              <a:t>fifteenth day </a:t>
            </a:r>
            <a:r>
              <a:rPr lang="en-US" sz="3200" b="1" dirty="0" smtClean="0">
                <a:latin typeface="Arial Black" pitchFamily="34" charset="0"/>
              </a:rPr>
              <a:t>of that month the LORD's Feast of Unleavened Bread begins; for seven days you must eat bread made without yeast.</a:t>
            </a: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Arc 5"/>
          <p:cNvSpPr/>
          <p:nvPr/>
        </p:nvSpPr>
        <p:spPr>
          <a:xfrm>
            <a:off x="2895600" y="4191000"/>
            <a:ext cx="3124200" cy="7620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pic>
        <p:nvPicPr>
          <p:cNvPr id="8" name="Picture 2" descr="C:\pics\jesus1.jpg"/>
          <p:cNvPicPr>
            <a:picLocks noChangeAspect="1" noChangeArrowheads="1"/>
          </p:cNvPicPr>
          <p:nvPr/>
        </p:nvPicPr>
        <p:blipFill>
          <a:blip r:embed="rId3" cstate="print"/>
          <a:srcRect/>
          <a:stretch>
            <a:fillRect/>
          </a:stretch>
        </p:blipFill>
        <p:spPr bwMode="auto">
          <a:xfrm>
            <a:off x="0" y="685800"/>
            <a:ext cx="2895600" cy="4038600"/>
          </a:xfrm>
          <a:prstGeom prst="rect">
            <a:avLst/>
          </a:prstGeom>
          <a:noFill/>
        </p:spPr>
      </p:pic>
      <p:sp>
        <p:nvSpPr>
          <p:cNvPr id="4" name="Arc 3"/>
          <p:cNvSpPr/>
          <p:nvPr/>
        </p:nvSpPr>
        <p:spPr>
          <a:xfrm>
            <a:off x="0" y="4114800"/>
            <a:ext cx="2895600" cy="10668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14</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 Passover</a:t>
            </a:r>
            <a:endParaRPr lang="en-US" dirty="0">
              <a:solidFill>
                <a:schemeClr val="bg1"/>
              </a:solidFill>
              <a:latin typeface="Arial Black" pitchFamily="34" charset="0"/>
            </a:endParaRPr>
          </a:p>
        </p:txBody>
      </p:sp>
      <p:sp>
        <p:nvSpPr>
          <p:cNvPr id="9" name="Arc 8"/>
          <p:cNvSpPr/>
          <p:nvPr/>
        </p:nvSpPr>
        <p:spPr>
          <a:xfrm>
            <a:off x="4419600" y="2895600"/>
            <a:ext cx="4114800" cy="1676400"/>
          </a:xfrm>
          <a:prstGeom prst="arc">
            <a:avLst>
              <a:gd name="adj1" fmla="val 10217090"/>
              <a:gd name="adj2" fmla="val 55993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7 Day Feast of Unleavened Bread</a:t>
            </a:r>
            <a:endParaRPr lang="en-US" dirty="0">
              <a:latin typeface="Arial Black" pitchFamily="34" charset="0"/>
            </a:endParaRPr>
          </a:p>
        </p:txBody>
      </p:sp>
      <p:sp>
        <p:nvSpPr>
          <p:cNvPr id="10" name="Arc 9"/>
          <p:cNvSpPr/>
          <p:nvPr/>
        </p:nvSpPr>
        <p:spPr>
          <a:xfrm>
            <a:off x="5943600" y="4114800"/>
            <a:ext cx="3200400" cy="9144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21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12" name="TextBox 11"/>
          <p:cNvSpPr txBox="1"/>
          <p:nvPr/>
        </p:nvSpPr>
        <p:spPr>
          <a:xfrm>
            <a:off x="7848600" y="914400"/>
            <a:ext cx="937308" cy="369332"/>
          </a:xfrm>
          <a:prstGeom prst="rect">
            <a:avLst/>
          </a:prstGeom>
          <a:solidFill>
            <a:srgbClr val="FFFF00"/>
          </a:solidFill>
        </p:spPr>
        <p:txBody>
          <a:bodyPr wrap="none" rtlCol="0">
            <a:spAutoFit/>
          </a:bodyPr>
          <a:lstStyle/>
          <a:p>
            <a:r>
              <a:rPr lang="en-US" dirty="0" smtClean="0">
                <a:latin typeface="Arial Black" pitchFamily="34" charset="0"/>
              </a:rPr>
              <a:t>Matza</a:t>
            </a:r>
            <a:endParaRPr lang="en-US" dirty="0">
              <a:latin typeface="Arial Black" pitchFamily="34" charset="0"/>
            </a:endParaRPr>
          </a:p>
        </p:txBody>
      </p:sp>
      <p:sp>
        <p:nvSpPr>
          <p:cNvPr id="13" name="TextBox 12"/>
          <p:cNvSpPr txBox="1"/>
          <p:nvPr/>
        </p:nvSpPr>
        <p:spPr>
          <a:xfrm>
            <a:off x="2971800" y="838200"/>
            <a:ext cx="3276600" cy="923330"/>
          </a:xfrm>
          <a:prstGeom prst="rect">
            <a:avLst/>
          </a:prstGeom>
          <a:solidFill>
            <a:srgbClr val="FFFF00"/>
          </a:solidFill>
        </p:spPr>
        <p:txBody>
          <a:bodyPr wrap="square" rtlCol="0">
            <a:spAutoFit/>
          </a:bodyPr>
          <a:lstStyle/>
          <a:p>
            <a:r>
              <a:rPr lang="en-US" b="1" dirty="0" smtClean="0">
                <a:latin typeface="Arial Black" pitchFamily="34" charset="0"/>
              </a:rPr>
              <a:t>Leaven or “Yeast” in the Bible is a type of sin. Leaven means “sour”</a:t>
            </a:r>
            <a:endParaRPr lang="en-US" b="1" dirty="0">
              <a:latin typeface="Arial Black" pitchFamily="34" charset="0"/>
            </a:endParaRPr>
          </a:p>
        </p:txBody>
      </p:sp>
      <p:cxnSp>
        <p:nvCxnSpPr>
          <p:cNvPr id="14" name="Straight Connector 13"/>
          <p:cNvCxnSpPr/>
          <p:nvPr/>
        </p:nvCxnSpPr>
        <p:spPr>
          <a:xfrm flipV="1">
            <a:off x="2895600" y="2895600"/>
            <a:ext cx="0" cy="1828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0" y="2514600"/>
            <a:ext cx="4284314" cy="369332"/>
          </a:xfrm>
          <a:prstGeom prst="rect">
            <a:avLst/>
          </a:prstGeom>
          <a:solidFill>
            <a:srgbClr val="FFFF00"/>
          </a:solidFill>
        </p:spPr>
        <p:txBody>
          <a:bodyPr wrap="none" rtlCol="0">
            <a:spAutoFit/>
          </a:bodyPr>
          <a:lstStyle/>
          <a:p>
            <a:r>
              <a:rPr lang="en-US" dirty="0" smtClean="0">
                <a:latin typeface="Arial Black" pitchFamily="34" charset="0"/>
              </a:rPr>
              <a:t>Even or 6:00 P.M. It’s a New Day!</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457200" y="990600"/>
            <a:ext cx="8305800" cy="1200329"/>
          </a:xfrm>
          <a:prstGeom prst="rect">
            <a:avLst/>
          </a:prstGeom>
          <a:noFill/>
        </p:spPr>
        <p:txBody>
          <a:bodyPr wrap="square" rtlCol="0">
            <a:spAutoFit/>
          </a:bodyPr>
          <a:lstStyle/>
          <a:p>
            <a:endParaRPr lang="en-US" b="1" dirty="0" smtClean="0"/>
          </a:p>
          <a:p>
            <a:endParaRPr lang="en-US" b="1" dirty="0">
              <a:solidFill>
                <a:schemeClr val="bg1"/>
              </a:solidFill>
            </a:endParaRPr>
          </a:p>
          <a:p>
            <a:endParaRPr lang="en-US" b="1" dirty="0">
              <a:solidFill>
                <a:schemeClr val="bg1"/>
              </a:solidFill>
            </a:endParaRPr>
          </a:p>
          <a:p>
            <a:endParaRPr lang="en-US" dirty="0"/>
          </a:p>
        </p:txBody>
      </p:sp>
      <p:cxnSp>
        <p:nvCxnSpPr>
          <p:cNvPr id="14" name="Straight Connector 13"/>
          <p:cNvCxnSpPr/>
          <p:nvPr/>
        </p:nvCxnSpPr>
        <p:spPr>
          <a:xfrm>
            <a:off x="0" y="312420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0" y="2590800"/>
            <a:ext cx="10668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Mon</a:t>
            </a:r>
            <a:endParaRPr lang="en-US" dirty="0">
              <a:latin typeface="Arial Black" pitchFamily="34" charset="0"/>
            </a:endParaRPr>
          </a:p>
        </p:txBody>
      </p:sp>
      <p:sp>
        <p:nvSpPr>
          <p:cNvPr id="18" name="Arc 17"/>
          <p:cNvSpPr/>
          <p:nvPr/>
        </p:nvSpPr>
        <p:spPr>
          <a:xfrm>
            <a:off x="1143000" y="2590800"/>
            <a:ext cx="1219200" cy="762000"/>
          </a:xfrm>
          <a:prstGeom prst="arc">
            <a:avLst>
              <a:gd name="adj1" fmla="val 10519124"/>
              <a:gd name="adj2" fmla="val 397567"/>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Tue</a:t>
            </a:r>
            <a:endParaRPr lang="en-US" dirty="0">
              <a:latin typeface="Arial Black" pitchFamily="34" charset="0"/>
            </a:endParaRPr>
          </a:p>
        </p:txBody>
      </p:sp>
      <p:sp>
        <p:nvSpPr>
          <p:cNvPr id="19" name="Arc 18"/>
          <p:cNvSpPr/>
          <p:nvPr/>
        </p:nvSpPr>
        <p:spPr>
          <a:xfrm>
            <a:off x="2438400" y="2590800"/>
            <a:ext cx="1066800" cy="838200"/>
          </a:xfrm>
          <a:prstGeom prst="arc">
            <a:avLst>
              <a:gd name="adj1" fmla="val 10519124"/>
              <a:gd name="adj2" fmla="val 15466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wed</a:t>
            </a:r>
            <a:endParaRPr lang="en-US" dirty="0">
              <a:latin typeface="Arial Black" pitchFamily="34" charset="0"/>
            </a:endParaRPr>
          </a:p>
        </p:txBody>
      </p:sp>
      <p:sp>
        <p:nvSpPr>
          <p:cNvPr id="20" name="Arc 19"/>
          <p:cNvSpPr/>
          <p:nvPr/>
        </p:nvSpPr>
        <p:spPr>
          <a:xfrm>
            <a:off x="3657600" y="2590800"/>
            <a:ext cx="1219200" cy="838200"/>
          </a:xfrm>
          <a:prstGeom prst="arc">
            <a:avLst>
              <a:gd name="adj1" fmla="val 10519124"/>
              <a:gd name="adj2" fmla="val 15466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Thur</a:t>
            </a:r>
            <a:endParaRPr lang="en-US" dirty="0">
              <a:latin typeface="Arial Black" pitchFamily="34" charset="0"/>
            </a:endParaRPr>
          </a:p>
        </p:txBody>
      </p:sp>
      <p:sp>
        <p:nvSpPr>
          <p:cNvPr id="21" name="Arc 20"/>
          <p:cNvSpPr/>
          <p:nvPr/>
        </p:nvSpPr>
        <p:spPr>
          <a:xfrm>
            <a:off x="4953000" y="2590800"/>
            <a:ext cx="1371600" cy="762000"/>
          </a:xfrm>
          <a:prstGeom prst="arc">
            <a:avLst>
              <a:gd name="adj1" fmla="val 10341909"/>
              <a:gd name="adj2" fmla="val 434627"/>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Fri</a:t>
            </a:r>
            <a:endParaRPr lang="en-US" dirty="0">
              <a:latin typeface="Arial Black" pitchFamily="34" charset="0"/>
            </a:endParaRPr>
          </a:p>
        </p:txBody>
      </p:sp>
      <p:sp>
        <p:nvSpPr>
          <p:cNvPr id="22" name="Arc 21"/>
          <p:cNvSpPr/>
          <p:nvPr/>
        </p:nvSpPr>
        <p:spPr>
          <a:xfrm>
            <a:off x="6400800" y="2590800"/>
            <a:ext cx="1371600" cy="838200"/>
          </a:xfrm>
          <a:prstGeom prst="arc">
            <a:avLst>
              <a:gd name="adj1" fmla="val 10519124"/>
              <a:gd name="adj2" fmla="val 15466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Sat</a:t>
            </a:r>
            <a:endParaRPr lang="en-US" dirty="0">
              <a:latin typeface="Arial Black" pitchFamily="34" charset="0"/>
            </a:endParaRPr>
          </a:p>
        </p:txBody>
      </p:sp>
      <p:sp>
        <p:nvSpPr>
          <p:cNvPr id="23" name="Arc 22"/>
          <p:cNvSpPr/>
          <p:nvPr/>
        </p:nvSpPr>
        <p:spPr>
          <a:xfrm>
            <a:off x="7772400" y="2590800"/>
            <a:ext cx="1219200" cy="838200"/>
          </a:xfrm>
          <a:prstGeom prst="arc">
            <a:avLst>
              <a:gd name="adj1" fmla="val 10519124"/>
              <a:gd name="adj2" fmla="val 15466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Sun</a:t>
            </a:r>
            <a:endParaRPr lang="en-US" dirty="0">
              <a:latin typeface="Arial Black" pitchFamily="34" charset="0"/>
            </a:endParaRPr>
          </a:p>
        </p:txBody>
      </p:sp>
      <p:cxnSp>
        <p:nvCxnSpPr>
          <p:cNvPr id="25" name="Straight Connector 24"/>
          <p:cNvCxnSpPr/>
          <p:nvPr/>
        </p:nvCxnSpPr>
        <p:spPr>
          <a:xfrm>
            <a:off x="7772400" y="1981200"/>
            <a:ext cx="0" cy="8274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3276600"/>
            <a:ext cx="9144000" cy="2308324"/>
          </a:xfrm>
          <a:prstGeom prst="rect">
            <a:avLst/>
          </a:prstGeom>
          <a:solidFill>
            <a:srgbClr val="FFFF00"/>
          </a:solidFill>
        </p:spPr>
        <p:txBody>
          <a:bodyPr wrap="square" rtlCol="0">
            <a:spAutoFit/>
          </a:bodyPr>
          <a:lstStyle/>
          <a:p>
            <a:r>
              <a:rPr lang="en-US" b="1" dirty="0" smtClean="0">
                <a:latin typeface="Arial Black" pitchFamily="34" charset="0"/>
              </a:rPr>
              <a:t>Exo</a:t>
            </a:r>
            <a:r>
              <a:rPr lang="en-US" b="1" dirty="0" smtClean="0">
                <a:latin typeface="Arial Black" pitchFamily="34" charset="0"/>
              </a:rPr>
              <a:t> 12:15  Seven days shall ye eat unleavened bread; even the first day ye shall put away leaven out of your houses: for whosoever </a:t>
            </a:r>
            <a:r>
              <a:rPr lang="en-US" b="1" dirty="0" smtClean="0">
                <a:latin typeface="Arial Black" pitchFamily="34" charset="0"/>
              </a:rPr>
              <a:t>eateth</a:t>
            </a:r>
            <a:r>
              <a:rPr lang="en-US" b="1" dirty="0" smtClean="0">
                <a:latin typeface="Arial Black" pitchFamily="34" charset="0"/>
              </a:rPr>
              <a:t> leavened bread from the first day until the seventh day, that soul shall be cut off from Israel. </a:t>
            </a:r>
          </a:p>
          <a:p>
            <a:r>
              <a:rPr lang="en-US" dirty="0" smtClean="0">
                <a:latin typeface="Arial Black" pitchFamily="34" charset="0"/>
              </a:rPr>
              <a:t>Exo</a:t>
            </a:r>
            <a:r>
              <a:rPr lang="en-US" dirty="0" smtClean="0">
                <a:latin typeface="Arial Black" pitchFamily="34" charset="0"/>
              </a:rPr>
              <a:t> 12:17  And ye shall observe </a:t>
            </a:r>
            <a:r>
              <a:rPr lang="en-US" i="1" dirty="0" smtClean="0">
                <a:latin typeface="Arial Black" pitchFamily="34" charset="0"/>
              </a:rPr>
              <a:t>the feast of unleavened bread; for in this selfsame day have I brought your armies out of the land of Egypt: therefore shall ye observe this day in your generations by an ordinance forever. </a:t>
            </a:r>
          </a:p>
        </p:txBody>
      </p:sp>
      <p:sp>
        <p:nvSpPr>
          <p:cNvPr id="28" name="Rectangle 27"/>
          <p:cNvSpPr/>
          <p:nvPr/>
        </p:nvSpPr>
        <p:spPr>
          <a:xfrm>
            <a:off x="0" y="0"/>
            <a:ext cx="9144000" cy="523220"/>
          </a:xfrm>
          <a:prstGeom prst="rect">
            <a:avLst/>
          </a:prstGeom>
          <a:solidFill>
            <a:schemeClr val="bg1"/>
          </a:solidFill>
        </p:spPr>
        <p:txBody>
          <a:bodyPr wrap="square" lIns="91440" tIns="45720" rIns="91440" bIns="45720">
            <a:spAutoFit/>
          </a:bodyPr>
          <a:lstStyle/>
          <a:p>
            <a:pPr algn="ctr"/>
            <a:r>
              <a:rPr lang="en-US" sz="2800" b="1" cap="none" spc="0" dirty="0" smtClean="0">
                <a:ln w="10541" cmpd="sng">
                  <a:solidFill>
                    <a:schemeClr val="accent1">
                      <a:shade val="88000"/>
                      <a:satMod val="110000"/>
                    </a:schemeClr>
                  </a:solidFill>
                  <a:prstDash val="solid"/>
                </a:ln>
                <a:solidFill>
                  <a:srgbClr val="FF0000"/>
                </a:solidFill>
                <a:effectLst/>
                <a:latin typeface="Arial Black" pitchFamily="34" charset="0"/>
              </a:rPr>
              <a:t>A Hebrew Day is from 6:00P.M. to 6:00 P.M.</a:t>
            </a:r>
            <a:endParaRPr lang="en-US" sz="2800" b="1" cap="none" spc="0" dirty="0">
              <a:ln w="10541" cmpd="sng">
                <a:solidFill>
                  <a:schemeClr val="accent1">
                    <a:shade val="88000"/>
                    <a:satMod val="110000"/>
                  </a:schemeClr>
                </a:solidFill>
                <a:prstDash val="solid"/>
              </a:ln>
              <a:solidFill>
                <a:srgbClr val="FF0000"/>
              </a:solidFill>
              <a:effectLst/>
            </a:endParaRPr>
          </a:p>
        </p:txBody>
      </p:sp>
      <p:cxnSp>
        <p:nvCxnSpPr>
          <p:cNvPr id="31" name="Straight Connector 30"/>
          <p:cNvCxnSpPr/>
          <p:nvPr/>
        </p:nvCxnSpPr>
        <p:spPr>
          <a:xfrm flipV="1">
            <a:off x="1143000" y="2057400"/>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362200" y="2057400"/>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81400" y="2057400"/>
            <a:ext cx="0" cy="990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53000" y="1981200"/>
            <a:ext cx="0" cy="990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24600" y="2133600"/>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991600" y="2057400"/>
            <a:ext cx="0" cy="914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0" y="1676400"/>
            <a:ext cx="9144000" cy="369332"/>
          </a:xfrm>
          <a:prstGeom prst="rect">
            <a:avLst/>
          </a:prstGeom>
          <a:solidFill>
            <a:srgbClr val="FFFF00"/>
          </a:solidFill>
        </p:spPr>
        <p:txBody>
          <a:bodyPr wrap="square" rtlCol="0">
            <a:spAutoFit/>
          </a:bodyPr>
          <a:lstStyle/>
          <a:p>
            <a:r>
              <a:rPr lang="en-US" dirty="0" smtClean="0">
                <a:latin typeface="Arial Black" pitchFamily="34" charset="0"/>
              </a:rPr>
              <a:t>6:00 P.M.  6:00 P.M. 6:00 P.M.    6:00 P.M.    6:00P.M.      6:00P.M.  6:00P.M.  </a:t>
            </a:r>
            <a:endParaRPr lang="en-US" dirty="0">
              <a:latin typeface="Arial Black" pitchFamily="34" charset="0"/>
            </a:endParaRPr>
          </a:p>
        </p:txBody>
      </p:sp>
      <p:sp>
        <p:nvSpPr>
          <p:cNvPr id="46" name="Arc 45"/>
          <p:cNvSpPr/>
          <p:nvPr/>
        </p:nvSpPr>
        <p:spPr>
          <a:xfrm>
            <a:off x="1143000" y="1143000"/>
            <a:ext cx="1295400" cy="9144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47" name="Arc 46"/>
          <p:cNvSpPr/>
          <p:nvPr/>
        </p:nvSpPr>
        <p:spPr>
          <a:xfrm>
            <a:off x="2514600" y="1219200"/>
            <a:ext cx="10668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48" name="Arc 47"/>
          <p:cNvSpPr/>
          <p:nvPr/>
        </p:nvSpPr>
        <p:spPr>
          <a:xfrm>
            <a:off x="3581400" y="1219200"/>
            <a:ext cx="13716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49" name="Arc 48"/>
          <p:cNvSpPr/>
          <p:nvPr/>
        </p:nvSpPr>
        <p:spPr>
          <a:xfrm>
            <a:off x="4953000" y="1219200"/>
            <a:ext cx="13716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50" name="Arc 49"/>
          <p:cNvSpPr/>
          <p:nvPr/>
        </p:nvSpPr>
        <p:spPr>
          <a:xfrm>
            <a:off x="6400800" y="1143000"/>
            <a:ext cx="13716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51" name="Arc 50"/>
          <p:cNvSpPr/>
          <p:nvPr/>
        </p:nvSpPr>
        <p:spPr>
          <a:xfrm>
            <a:off x="7848600" y="1143000"/>
            <a:ext cx="1295400" cy="8382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52" name="Arc 51"/>
          <p:cNvSpPr/>
          <p:nvPr/>
        </p:nvSpPr>
        <p:spPr>
          <a:xfrm>
            <a:off x="0" y="1143000"/>
            <a:ext cx="1066800" cy="914400"/>
          </a:xfrm>
          <a:prstGeom prst="arc">
            <a:avLst>
              <a:gd name="adj1" fmla="val 10519124"/>
              <a:gd name="adj2" fmla="val 431855"/>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24 Hrs</a:t>
            </a:r>
            <a:endParaRPr lang="en-US" dirty="0">
              <a:latin typeface="Arial Black" pitchFamily="34" charset="0"/>
            </a:endParaRPr>
          </a:p>
        </p:txBody>
      </p:sp>
      <p:sp>
        <p:nvSpPr>
          <p:cNvPr id="53" name="Rectangle 52"/>
          <p:cNvSpPr/>
          <p:nvPr/>
        </p:nvSpPr>
        <p:spPr>
          <a:xfrm>
            <a:off x="0" y="5562600"/>
            <a:ext cx="9144000" cy="923330"/>
          </a:xfrm>
          <a:prstGeom prst="rect">
            <a:avLst/>
          </a:prstGeom>
          <a:solidFill>
            <a:srgbClr val="FFFF00"/>
          </a:solidFill>
        </p:spPr>
        <p:txBody>
          <a:bodyPr wrap="square">
            <a:spAutoFit/>
          </a:bodyPr>
          <a:lstStyle/>
          <a:p>
            <a:r>
              <a:rPr lang="en-US" dirty="0" smtClean="0">
                <a:latin typeface="Arial Black" pitchFamily="34" charset="0"/>
              </a:rPr>
              <a:t>Exo</a:t>
            </a:r>
            <a:r>
              <a:rPr lang="en-US" dirty="0" smtClean="0">
                <a:latin typeface="Arial Black" pitchFamily="34" charset="0"/>
              </a:rPr>
              <a:t> 12:18  In the first </a:t>
            </a:r>
            <a:r>
              <a:rPr lang="en-US" i="1" dirty="0" smtClean="0">
                <a:latin typeface="Arial Black" pitchFamily="34" charset="0"/>
              </a:rPr>
              <a:t>month, </a:t>
            </a:r>
            <a:r>
              <a:rPr lang="en-US" i="1" dirty="0" smtClean="0">
                <a:solidFill>
                  <a:srgbClr val="FF0000"/>
                </a:solidFill>
                <a:latin typeface="Arial Black" pitchFamily="34" charset="0"/>
              </a:rPr>
              <a:t>on the fourteenth day of the month at even,</a:t>
            </a:r>
            <a:r>
              <a:rPr lang="en-US" i="1" dirty="0" smtClean="0">
                <a:latin typeface="Arial Black" pitchFamily="34" charset="0"/>
              </a:rPr>
              <a:t> </a:t>
            </a:r>
            <a:r>
              <a:rPr lang="en-US" i="1" dirty="0" smtClean="0">
                <a:solidFill>
                  <a:srgbClr val="FF0000"/>
                </a:solidFill>
                <a:latin typeface="Arial Black" pitchFamily="34" charset="0"/>
              </a:rPr>
              <a:t>(beginning the Fifteenth Day)</a:t>
            </a:r>
            <a:r>
              <a:rPr lang="en-US" i="1" dirty="0" smtClean="0">
                <a:latin typeface="Arial Black" pitchFamily="34" charset="0"/>
              </a:rPr>
              <a:t> ye shall eat unleavened bread, until the one and twentieth day of the month at even. </a:t>
            </a:r>
          </a:p>
        </p:txBody>
      </p:sp>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ast supper.jpg"/>
          <p:cNvPicPr>
            <a:picLocks noChangeAspect="1"/>
          </p:cNvPicPr>
          <p:nvPr/>
        </p:nvPicPr>
        <p:blipFill>
          <a:blip r:embed="rId2" cstate="print"/>
          <a:stretch>
            <a:fillRect/>
          </a:stretch>
        </p:blipFill>
        <p:spPr>
          <a:xfrm>
            <a:off x="0" y="1066800"/>
            <a:ext cx="9144000" cy="3733800"/>
          </a:xfrm>
          <a:prstGeom prst="rect">
            <a:avLst/>
          </a:prstGeom>
        </p:spPr>
      </p:pic>
      <p:sp>
        <p:nvSpPr>
          <p:cNvPr id="35842" name="Rectangle 2"/>
          <p:cNvSpPr>
            <a:spLocks noChangeArrowheads="1"/>
          </p:cNvSpPr>
          <p:nvPr/>
        </p:nvSpPr>
        <p:spPr bwMode="auto">
          <a:xfrm>
            <a:off x="0" y="1066800"/>
            <a:ext cx="9144000" cy="523220"/>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Black" pitchFamily="34" charset="0"/>
                <a:cs typeface="Arial" pitchFamily="34" charset="0"/>
              </a:rPr>
              <a:t>We would say he ate it on Tuesday Night.</a:t>
            </a:r>
          </a:p>
        </p:txBody>
      </p:sp>
      <p:sp>
        <p:nvSpPr>
          <p:cNvPr id="9" name="Rectangle 8"/>
          <p:cNvSpPr/>
          <p:nvPr/>
        </p:nvSpPr>
        <p:spPr>
          <a:xfrm>
            <a:off x="0" y="0"/>
            <a:ext cx="9144000" cy="1077218"/>
          </a:xfrm>
          <a:prstGeom prst="rect">
            <a:avLst/>
          </a:prstGeom>
          <a:solidFill>
            <a:schemeClr val="bg1"/>
          </a:solid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rgbClr val="FF0000"/>
                </a:solidFill>
                <a:effectLst/>
                <a:latin typeface="Arial Black" pitchFamily="34" charset="0"/>
              </a:rPr>
              <a:t>This would mean that Jesus ate the Passover on Nissan 14th</a:t>
            </a:r>
            <a:endParaRPr lang="en-US" sz="3200" b="1" cap="none" spc="0" dirty="0">
              <a:ln w="10541" cmpd="sng">
                <a:solidFill>
                  <a:schemeClr val="accent1">
                    <a:shade val="88000"/>
                    <a:satMod val="110000"/>
                  </a:schemeClr>
                </a:solidFill>
                <a:prstDash val="solid"/>
              </a:ln>
              <a:solidFill>
                <a:srgbClr val="FF0000"/>
              </a:solidFill>
              <a:effectLst/>
              <a:latin typeface="Arial Black" pitchFamily="34" charset="0"/>
            </a:endParaRPr>
          </a:p>
        </p:txBody>
      </p:sp>
      <p:sp>
        <p:nvSpPr>
          <p:cNvPr id="18" name="Rectangle 2"/>
          <p:cNvSpPr>
            <a:spLocks noChangeArrowheads="1"/>
          </p:cNvSpPr>
          <p:nvPr/>
        </p:nvSpPr>
        <p:spPr bwMode="auto">
          <a:xfrm>
            <a:off x="0" y="4795897"/>
            <a:ext cx="9144000" cy="2062103"/>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Black" pitchFamily="34" charset="0"/>
                <a:ea typeface="Times New Roman" pitchFamily="18" charset="0"/>
                <a:cs typeface="Georgia" pitchFamily="18" charset="0"/>
              </a:rPr>
              <a:t>Jesus</a:t>
            </a:r>
            <a:r>
              <a:rPr kumimoji="0" lang="en-US" sz="2000" b="1" i="0" u="none" strike="noStrike" cap="none" normalizeH="0" dirty="0" smtClean="0">
                <a:ln>
                  <a:noFill/>
                </a:ln>
                <a:solidFill>
                  <a:srgbClr val="FFFF00"/>
                </a:solidFill>
                <a:effectLst/>
                <a:latin typeface="Arial Black" pitchFamily="34" charset="0"/>
                <a:ea typeface="Times New Roman" pitchFamily="18" charset="0"/>
                <a:cs typeface="Georgia" pitchFamily="18" charset="0"/>
              </a:rPr>
              <a:t> instituted the Lord’s Supper to replace the Passover forever</a:t>
            </a:r>
            <a:r>
              <a:rPr kumimoji="0" lang="en-US" sz="1600" b="0" i="0" u="none" strike="noStrike" cap="none" normalizeH="0" baseline="0" dirty="0" smtClean="0">
                <a:ln>
                  <a:noFill/>
                </a:ln>
                <a:solidFill>
                  <a:srgbClr val="FFFF00"/>
                </a:solidFill>
                <a:effectLst/>
                <a:latin typeface="Arial Black" pitchFamily="34" charset="0"/>
                <a:ea typeface="Times New Roman" pitchFamily="18" charset="0"/>
                <a:cs typeface="Georgia" pitchFamily="18" charset="0"/>
              </a:rPr>
              <a:t>.</a:t>
            </a:r>
          </a:p>
          <a:p>
            <a:pPr eaLnBrk="0" fontAlgn="base" hangingPunct="0">
              <a:spcBef>
                <a:spcPct val="0"/>
              </a:spcBef>
              <a:spcAft>
                <a:spcPct val="0"/>
              </a:spcAft>
            </a:pPr>
            <a:r>
              <a:rPr lang="en-US" sz="3600" dirty="0" smtClean="0">
                <a:solidFill>
                  <a:schemeClr val="bg1"/>
                </a:solidFill>
                <a:latin typeface="Arial Black" pitchFamily="34" charset="0"/>
              </a:rPr>
              <a:t>1Co 5:7…. For Christ, our Passover lamb, has been sacrificed.</a:t>
            </a:r>
          </a:p>
          <a:p>
            <a:pPr marL="0" marR="0" lvl="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Black" pitchFamily="34" charset="0"/>
                <a:ea typeface="Times New Roman" pitchFamily="18" charset="0"/>
                <a:cs typeface="Georgia" pitchFamily="18" charset="0"/>
              </a:rPr>
              <a:t> </a:t>
            </a:r>
            <a:endParaRPr kumimoji="0" lang="en-US" sz="1600" b="0" i="0" u="none" strike="noStrike" cap="none" normalizeH="0" baseline="0" dirty="0" smtClean="0">
              <a:ln>
                <a:noFill/>
              </a:ln>
              <a:solidFill>
                <a:schemeClr val="bg1"/>
              </a:solidFill>
              <a:effectLst/>
              <a:latin typeface="Arial Black"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3" name="Picture 12" descr="bread.jpg"/>
          <p:cNvPicPr>
            <a:picLocks noChangeAspect="1"/>
          </p:cNvPicPr>
          <p:nvPr/>
        </p:nvPicPr>
        <p:blipFill>
          <a:blip r:embed="rId2" cstate="print"/>
          <a:stretch>
            <a:fillRect/>
          </a:stretch>
        </p:blipFill>
        <p:spPr>
          <a:xfrm>
            <a:off x="0" y="3810000"/>
            <a:ext cx="9143999" cy="3047999"/>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25" name="Rectangle 1"/>
          <p:cNvSpPr>
            <a:spLocks noChangeArrowheads="1"/>
          </p:cNvSpPr>
          <p:nvPr/>
        </p:nvSpPr>
        <p:spPr bwMode="auto">
          <a:xfrm>
            <a:off x="0" y="762000"/>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Black" pitchFamily="34" charset="0"/>
                <a:cs typeface="Arial" pitchFamily="34" charset="0"/>
              </a:rPr>
              <a:t>Leaven Naturally</a:t>
            </a:r>
          </a:p>
        </p:txBody>
      </p:sp>
      <p:pic>
        <p:nvPicPr>
          <p:cNvPr id="10" name="Picture 9" descr="yeast 1.jpg"/>
          <p:cNvPicPr>
            <a:picLocks noChangeAspect="1"/>
          </p:cNvPicPr>
          <p:nvPr/>
        </p:nvPicPr>
        <p:blipFill>
          <a:blip r:embed="rId3" cstate="print"/>
          <a:stretch>
            <a:fillRect/>
          </a:stretch>
        </p:blipFill>
        <p:spPr>
          <a:xfrm>
            <a:off x="0" y="3810000"/>
            <a:ext cx="3962400" cy="2286000"/>
          </a:xfrm>
          <a:prstGeom prst="rect">
            <a:avLst/>
          </a:prstGeom>
        </p:spPr>
      </p:pic>
      <p:pic>
        <p:nvPicPr>
          <p:cNvPr id="11" name="Picture 10" descr="yeast 2.jpg"/>
          <p:cNvPicPr>
            <a:picLocks noChangeAspect="1"/>
          </p:cNvPicPr>
          <p:nvPr/>
        </p:nvPicPr>
        <p:blipFill>
          <a:blip r:embed="rId4" cstate="print"/>
          <a:stretch>
            <a:fillRect/>
          </a:stretch>
        </p:blipFill>
        <p:spPr>
          <a:xfrm>
            <a:off x="5257800" y="4800600"/>
            <a:ext cx="3733800" cy="1905000"/>
          </a:xfrm>
          <a:prstGeom prst="rect">
            <a:avLst/>
          </a:prstGeom>
        </p:spPr>
      </p:pic>
      <p:sp>
        <p:nvSpPr>
          <p:cNvPr id="2" name="Rectangle 1"/>
          <p:cNvSpPr>
            <a:spLocks noChangeArrowheads="1"/>
          </p:cNvSpPr>
          <p:nvPr/>
        </p:nvSpPr>
        <p:spPr bwMode="auto">
          <a:xfrm>
            <a:off x="0" y="1672680"/>
            <a:ext cx="9144000" cy="193899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What is leaven? Leaven or yeast is a little bit of sour dough, and when placed in a batch of dough has the action of fermentation. Leaven puffs up. It works </a:t>
            </a:r>
            <a:r>
              <a:rPr kumimoji="0" lang="en-US" sz="20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silently</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r>
              <a:rPr kumimoji="0" lang="en-US" sz="20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secretly</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a:t>
            </a:r>
            <a:r>
              <a:rPr kumimoji="0" lang="en-US" sz="20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gradually</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until the whole is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leavened.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All the dough is affected by its mysterious operation and fermentation. It causes the dough to rise. Its influence permeates the whole until all is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leavened,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until all becomes like itself.</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8" name="Rectangle 7"/>
          <p:cNvSpPr/>
          <p:nvPr/>
        </p:nvSpPr>
        <p:spPr>
          <a:xfrm>
            <a:off x="0" y="5934670"/>
            <a:ext cx="9144000" cy="923330"/>
          </a:xfrm>
          <a:prstGeom prst="rect">
            <a:avLst/>
          </a:prstGeom>
          <a:solidFill>
            <a:srgbClr val="FFFF00"/>
          </a:solidFill>
        </p:spPr>
        <p:txBody>
          <a:bodyPr wrap="square">
            <a:spAutoFit/>
          </a:bodyPr>
          <a:lstStyle/>
          <a:p>
            <a:r>
              <a:rPr lang="en-US" b="1" dirty="0" smtClean="0">
                <a:latin typeface="Arial Black" pitchFamily="34" charset="0"/>
              </a:rPr>
              <a:t>The Hebrew word used for leavening in Scripture is </a:t>
            </a:r>
            <a:r>
              <a:rPr lang="en-US" b="1" dirty="0" smtClean="0">
                <a:latin typeface="Arial Black" pitchFamily="34" charset="0"/>
                <a:hlinkClick r:id="rId5" tooltip="http://www.derech.org/glossary.html#Chametz"/>
              </a:rPr>
              <a:t>Chametz</a:t>
            </a:r>
            <a:r>
              <a:rPr lang="en-US" b="1" dirty="0" smtClean="0">
                <a:latin typeface="Arial Black" pitchFamily="34" charset="0"/>
              </a:rPr>
              <a:t>. It literally means 'sour'. It is that essence by which things decay. It is a fermentation process - a process of death. </a:t>
            </a:r>
            <a:endParaRPr lang="en-US" b="1"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3" name="Picture 12" descr="bread.jpg"/>
          <p:cNvPicPr>
            <a:picLocks noChangeAspect="1"/>
          </p:cNvPicPr>
          <p:nvPr/>
        </p:nvPicPr>
        <p:blipFill>
          <a:blip r:embed="rId2" cstate="print"/>
          <a:stretch>
            <a:fillRect/>
          </a:stretch>
        </p:blipFill>
        <p:spPr>
          <a:xfrm>
            <a:off x="0" y="3810000"/>
            <a:ext cx="9143999" cy="3047999"/>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25" name="Rectangle 1"/>
          <p:cNvSpPr>
            <a:spLocks noChangeArrowheads="1"/>
          </p:cNvSpPr>
          <p:nvPr/>
        </p:nvSpPr>
        <p:spPr bwMode="auto">
          <a:xfrm>
            <a:off x="0" y="1447800"/>
            <a:ext cx="9144000" cy="252376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word leaven occurs ninety-eight times in the Bible— seventy-five times in the Old Testament and about twenty-three times in the New Testament—and it is always used in a bad sense except once in Matthew 13:33.</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In every other instance that leaven is</a:t>
            </a:r>
            <a:r>
              <a:rPr kumimoji="0" lang="en-US" sz="2000" b="1"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used in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scripture it is used to symbolize evil, either in doctrine or practice.</a:t>
            </a: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Leaven typifies sin,</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human weakness, infirmities, false doctrine, and corrupt practices.</a:t>
            </a: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yeast 1.jpg"/>
          <p:cNvPicPr>
            <a:picLocks noChangeAspect="1"/>
          </p:cNvPicPr>
          <p:nvPr/>
        </p:nvPicPr>
        <p:blipFill>
          <a:blip r:embed="rId3" cstate="print"/>
          <a:stretch>
            <a:fillRect/>
          </a:stretch>
        </p:blipFill>
        <p:spPr>
          <a:xfrm>
            <a:off x="0" y="3810000"/>
            <a:ext cx="3962400" cy="2286000"/>
          </a:xfrm>
          <a:prstGeom prst="rect">
            <a:avLst/>
          </a:prstGeom>
        </p:spPr>
      </p:pic>
      <p:pic>
        <p:nvPicPr>
          <p:cNvPr id="11" name="Picture 10" descr="yeast 2.jpg"/>
          <p:cNvPicPr>
            <a:picLocks noChangeAspect="1"/>
          </p:cNvPicPr>
          <p:nvPr/>
        </p:nvPicPr>
        <p:blipFill>
          <a:blip r:embed="rId4" cstate="print"/>
          <a:stretch>
            <a:fillRect/>
          </a:stretch>
        </p:blipFill>
        <p:spPr>
          <a:xfrm>
            <a:off x="5410200" y="4724400"/>
            <a:ext cx="3733800" cy="1905000"/>
          </a:xfrm>
          <a:prstGeom prst="rect">
            <a:avLst/>
          </a:prstGeom>
        </p:spPr>
      </p:pic>
      <p:sp>
        <p:nvSpPr>
          <p:cNvPr id="14" name="Rectangle 1"/>
          <p:cNvSpPr>
            <a:spLocks noChangeArrowheads="1"/>
          </p:cNvSpPr>
          <p:nvPr/>
        </p:nvSpPr>
        <p:spPr bwMode="auto">
          <a:xfrm>
            <a:off x="0" y="685800"/>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Arial Black" pitchFamily="34" charset="0"/>
                <a:cs typeface="Arial" pitchFamily="34" charset="0"/>
              </a:rPr>
              <a:t>Leaven Spiritually</a:t>
            </a:r>
          </a:p>
        </p:txBody>
      </p:sp>
      <p:sp>
        <p:nvSpPr>
          <p:cNvPr id="8" name="Rectangle 7"/>
          <p:cNvSpPr/>
          <p:nvPr/>
        </p:nvSpPr>
        <p:spPr>
          <a:xfrm>
            <a:off x="0" y="5934670"/>
            <a:ext cx="9144000" cy="923330"/>
          </a:xfrm>
          <a:prstGeom prst="rect">
            <a:avLst/>
          </a:prstGeom>
          <a:solidFill>
            <a:srgbClr val="FFFF00"/>
          </a:solidFill>
        </p:spPr>
        <p:txBody>
          <a:bodyPr wrap="square">
            <a:spAutoFit/>
          </a:bodyPr>
          <a:lstStyle/>
          <a:p>
            <a:r>
              <a:rPr lang="en-US" b="1" dirty="0" smtClean="0">
                <a:latin typeface="Arial Black" pitchFamily="34" charset="0"/>
              </a:rPr>
              <a:t>The Hebrew word used for leavening in Scripture is </a:t>
            </a:r>
            <a:r>
              <a:rPr lang="en-US" b="1" dirty="0" smtClean="0">
                <a:latin typeface="Arial Black" pitchFamily="34" charset="0"/>
                <a:hlinkClick r:id="rId5" tooltip="http://www.derech.org/glossary.html#Chametz"/>
              </a:rPr>
              <a:t>Chametz</a:t>
            </a:r>
            <a:r>
              <a:rPr lang="en-US" b="1" dirty="0" smtClean="0">
                <a:latin typeface="Arial Black" pitchFamily="34" charset="0"/>
              </a:rPr>
              <a:t>. It literally means 'sour'. It is that essence by which things decay. It is a fermentation process - a process of death. </a:t>
            </a:r>
            <a:endParaRPr lang="en-US" b="1"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ics\3 loafs.jpg"/>
          <p:cNvPicPr>
            <a:picLocks noChangeAspect="1" noChangeArrowheads="1"/>
          </p:cNvPicPr>
          <p:nvPr/>
        </p:nvPicPr>
        <p:blipFill>
          <a:blip r:embed="rId2" cstate="print"/>
          <a:srcRect/>
          <a:stretch>
            <a:fillRect/>
          </a:stretch>
        </p:blipFill>
        <p:spPr bwMode="auto">
          <a:xfrm>
            <a:off x="0" y="228600"/>
            <a:ext cx="9144000" cy="6857999"/>
          </a:xfrm>
          <a:prstGeom prst="rect">
            <a:avLst/>
          </a:prstGeom>
          <a:noFill/>
        </p:spPr>
      </p:pic>
      <p:sp>
        <p:nvSpPr>
          <p:cNvPr id="7" name="Rectangle 6"/>
          <p:cNvSpPr/>
          <p:nvPr/>
        </p:nvSpPr>
        <p:spPr>
          <a:xfrm>
            <a:off x="914400" y="304800"/>
            <a:ext cx="7361099" cy="830997"/>
          </a:xfrm>
          <a:prstGeom prst="rect">
            <a:avLst/>
          </a:prstGeom>
          <a:solidFill>
            <a:srgbClr val="FFFF00"/>
          </a:solidFill>
        </p:spPr>
        <p:txBody>
          <a:bodyPr wrap="squar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Loaves of Bread</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228600" y="3429000"/>
            <a:ext cx="2133600" cy="461665"/>
          </a:xfrm>
          <a:prstGeom prst="rect">
            <a:avLst/>
          </a:prstGeom>
          <a:solidFill>
            <a:srgbClr val="FFFF00"/>
          </a:solidFill>
        </p:spPr>
        <p:txBody>
          <a:bodyPr wrap="square" rtlCol="0">
            <a:spAutoFit/>
          </a:bodyPr>
          <a:lstStyle/>
          <a:p>
            <a:r>
              <a:rPr lang="en-US" sz="2400" b="1" dirty="0" smtClean="0">
                <a:latin typeface="Arial Black" pitchFamily="34" charset="0"/>
              </a:rPr>
              <a:t>Gentiles</a:t>
            </a:r>
            <a:endParaRPr lang="en-US" sz="2400" b="1" dirty="0">
              <a:latin typeface="Arial Black" pitchFamily="34" charset="0"/>
            </a:endParaRPr>
          </a:p>
        </p:txBody>
      </p:sp>
      <p:sp>
        <p:nvSpPr>
          <p:cNvPr id="9" name="TextBox 8"/>
          <p:cNvSpPr txBox="1"/>
          <p:nvPr/>
        </p:nvSpPr>
        <p:spPr>
          <a:xfrm>
            <a:off x="2819400" y="3505200"/>
            <a:ext cx="1447800" cy="461665"/>
          </a:xfrm>
          <a:prstGeom prst="rect">
            <a:avLst/>
          </a:prstGeom>
          <a:solidFill>
            <a:srgbClr val="FFFF00"/>
          </a:solidFill>
        </p:spPr>
        <p:txBody>
          <a:bodyPr wrap="square" rtlCol="0">
            <a:spAutoFit/>
          </a:bodyPr>
          <a:lstStyle/>
          <a:p>
            <a:r>
              <a:rPr lang="en-US" sz="2400" b="1" dirty="0" smtClean="0">
                <a:latin typeface="Arial Black" pitchFamily="34" charset="0"/>
              </a:rPr>
              <a:t>Jews</a:t>
            </a:r>
            <a:endParaRPr lang="en-US" sz="2400" b="1" dirty="0">
              <a:latin typeface="Arial Black" pitchFamily="34" charset="0"/>
            </a:endParaRPr>
          </a:p>
        </p:txBody>
      </p:sp>
      <p:sp>
        <p:nvSpPr>
          <p:cNvPr id="10" name="TextBox 9"/>
          <p:cNvSpPr txBox="1"/>
          <p:nvPr/>
        </p:nvSpPr>
        <p:spPr>
          <a:xfrm>
            <a:off x="5791200" y="3733800"/>
            <a:ext cx="1380506" cy="461665"/>
          </a:xfrm>
          <a:prstGeom prst="rect">
            <a:avLst/>
          </a:prstGeom>
          <a:solidFill>
            <a:srgbClr val="FFFF00"/>
          </a:solidFill>
        </p:spPr>
        <p:txBody>
          <a:bodyPr wrap="none" rtlCol="0">
            <a:spAutoFit/>
          </a:bodyPr>
          <a:lstStyle/>
          <a:p>
            <a:r>
              <a:rPr lang="en-US" sz="2400" b="1" dirty="0" smtClean="0">
                <a:latin typeface="Arial Black" pitchFamily="34" charset="0"/>
              </a:rPr>
              <a:t>Church</a:t>
            </a:r>
            <a:endParaRPr lang="en-US" sz="2400" b="1" dirty="0">
              <a:latin typeface="Arial Black" pitchFamily="34" charset="0"/>
            </a:endParaRPr>
          </a:p>
        </p:txBody>
      </p:sp>
      <p:sp>
        <p:nvSpPr>
          <p:cNvPr id="11" name="TextBox 10"/>
          <p:cNvSpPr txBox="1"/>
          <p:nvPr/>
        </p:nvSpPr>
        <p:spPr>
          <a:xfrm>
            <a:off x="304800" y="1295400"/>
            <a:ext cx="8839200" cy="1631216"/>
          </a:xfrm>
          <a:prstGeom prst="rect">
            <a:avLst/>
          </a:prstGeom>
          <a:solidFill>
            <a:srgbClr val="FFFF00"/>
          </a:solidFill>
        </p:spPr>
        <p:txBody>
          <a:bodyPr wrap="square" rtlCol="0">
            <a:spAutoFit/>
          </a:bodyPr>
          <a:lstStyle/>
          <a:p>
            <a:pPr algn="ctr"/>
            <a:r>
              <a:rPr lang="en-US" sz="2000" b="1" dirty="0" smtClean="0">
                <a:solidFill>
                  <a:srgbClr val="0070C0"/>
                </a:solidFill>
                <a:latin typeface="Arial Black" pitchFamily="34" charset="0"/>
              </a:rPr>
              <a:t>Leaven is always used in a negative sense except here</a:t>
            </a:r>
          </a:p>
          <a:p>
            <a:pPr algn="ctr"/>
            <a:endParaRPr lang="en-US" sz="2000" b="1" dirty="0" smtClean="0">
              <a:solidFill>
                <a:srgbClr val="002060"/>
              </a:solidFill>
              <a:latin typeface="Arial Black" pitchFamily="34" charset="0"/>
            </a:endParaRPr>
          </a:p>
          <a:p>
            <a:r>
              <a:rPr lang="en-US" sz="2000" dirty="0" smtClean="0">
                <a:latin typeface="Arial Black" pitchFamily="34" charset="0"/>
              </a:rPr>
              <a:t>Mat 13:33  Another parable </a:t>
            </a:r>
            <a:r>
              <a:rPr lang="en-US" sz="2000" dirty="0" smtClean="0">
                <a:latin typeface="Arial Black" pitchFamily="34" charset="0"/>
              </a:rPr>
              <a:t>spake</a:t>
            </a:r>
            <a:r>
              <a:rPr lang="en-US" sz="2000" dirty="0" smtClean="0">
                <a:latin typeface="Arial Black" pitchFamily="34" charset="0"/>
              </a:rPr>
              <a:t> he unto them; </a:t>
            </a:r>
            <a:r>
              <a:rPr lang="en-US" sz="2000" dirty="0" smtClean="0">
                <a:solidFill>
                  <a:srgbClr val="C00000"/>
                </a:solidFill>
                <a:latin typeface="Arial Black" pitchFamily="34" charset="0"/>
              </a:rPr>
              <a:t>The kingdom of heaven is like unto leaven, which a woman took, and hid in three measures of meal, till the whole was leavened. </a:t>
            </a:r>
            <a:endParaRPr lang="en-US" sz="2000" b="1" dirty="0">
              <a:latin typeface="Arial Black" pitchFamily="34" charset="0"/>
            </a:endParaRPr>
          </a:p>
        </p:txBody>
      </p:sp>
      <p:sp>
        <p:nvSpPr>
          <p:cNvPr id="12" name="TextBox 11"/>
          <p:cNvSpPr txBox="1"/>
          <p:nvPr/>
        </p:nvSpPr>
        <p:spPr>
          <a:xfrm>
            <a:off x="990600" y="5943600"/>
            <a:ext cx="7010401" cy="646331"/>
          </a:xfrm>
          <a:prstGeom prst="rect">
            <a:avLst/>
          </a:prstGeom>
          <a:solidFill>
            <a:srgbClr val="FFFF00"/>
          </a:solidFill>
        </p:spPr>
        <p:txBody>
          <a:bodyPr wrap="square" rtlCol="0">
            <a:spAutoFit/>
          </a:bodyPr>
          <a:lstStyle/>
          <a:p>
            <a:r>
              <a:rPr lang="en-US" b="1" dirty="0" smtClean="0">
                <a:latin typeface="Arial Black" pitchFamily="34" charset="0"/>
              </a:rPr>
              <a:t>1Co 10:32  Give none offense, neither to the Jews, nor to the Gentiles, nor to the church of God: </a:t>
            </a:r>
          </a:p>
        </p:txBody>
      </p:sp>
      <p:sp>
        <p:nvSpPr>
          <p:cNvPr id="13" name="TextBox 12"/>
          <p:cNvSpPr txBox="1"/>
          <p:nvPr/>
        </p:nvSpPr>
        <p:spPr>
          <a:xfrm>
            <a:off x="990600" y="4724400"/>
            <a:ext cx="7010401" cy="923330"/>
          </a:xfrm>
          <a:prstGeom prst="rect">
            <a:avLst/>
          </a:prstGeom>
          <a:solidFill>
            <a:srgbClr val="FFFF00"/>
          </a:solidFill>
        </p:spPr>
        <p:txBody>
          <a:bodyPr wrap="square" rtlCol="0">
            <a:spAutoFit/>
          </a:bodyPr>
          <a:lstStyle/>
          <a:p>
            <a:r>
              <a:rPr lang="en-US" b="1" dirty="0" smtClean="0">
                <a:latin typeface="Arial Black" pitchFamily="34" charset="0"/>
              </a:rPr>
              <a:t>The Kingdom of Heaven is made up of three people groups. The whole will be leavened or the Gospel brought to all the earth.</a:t>
            </a:r>
          </a:p>
        </p:txBody>
      </p:sp>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4" name="Picture 13" descr="unleavened Bread (3).jpg"/>
          <p:cNvPicPr>
            <a:picLocks noChangeAspect="1"/>
          </p:cNvPicPr>
          <p:nvPr/>
        </p:nvPicPr>
        <p:blipFill>
          <a:blip r:embed="rId2" cstate="print"/>
          <a:stretch>
            <a:fillRect/>
          </a:stretch>
        </p:blipFill>
        <p:spPr>
          <a:xfrm>
            <a:off x="0" y="762000"/>
            <a:ext cx="9144000" cy="6096000"/>
          </a:xfrm>
          <a:prstGeom prst="rect">
            <a:avLst/>
          </a:prstGeom>
        </p:spPr>
      </p:pic>
      <p:sp>
        <p:nvSpPr>
          <p:cNvPr id="5" name="TextBox 4"/>
          <p:cNvSpPr txBox="1"/>
          <p:nvPr/>
        </p:nvSpPr>
        <p:spPr>
          <a:xfrm>
            <a:off x="0" y="762000"/>
            <a:ext cx="9144000" cy="523220"/>
          </a:xfrm>
          <a:prstGeom prst="rect">
            <a:avLst/>
          </a:prstGeom>
          <a:solidFill>
            <a:srgbClr val="FFFF00"/>
          </a:solidFill>
        </p:spPr>
        <p:txBody>
          <a:bodyPr wrap="square" rtlCol="0">
            <a:spAutoFit/>
          </a:bodyPr>
          <a:lstStyle/>
          <a:p>
            <a:pPr algn="ctr"/>
            <a:r>
              <a:rPr lang="en-US" sz="2800" b="1" dirty="0" smtClean="0">
                <a:latin typeface="Arial Black" pitchFamily="34" charset="0"/>
              </a:rPr>
              <a:t>The Unleavened Matzo a Symbol of Jesus</a:t>
            </a:r>
            <a:endParaRPr lang="en-US" sz="2800" b="1" dirty="0">
              <a:solidFill>
                <a:srgbClr val="FFFF00"/>
              </a:solidFill>
              <a:latin typeface="Arial Black" pitchFamily="34" charset="0"/>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Rectangle 10"/>
          <p:cNvSpPr/>
          <p:nvPr/>
        </p:nvSpPr>
        <p:spPr>
          <a:xfrm>
            <a:off x="381000" y="1828800"/>
            <a:ext cx="8229600" cy="923330"/>
          </a:xfrm>
          <a:prstGeom prst="rect">
            <a:avLst/>
          </a:prstGeom>
          <a:solidFill>
            <a:srgbClr val="FFFF00"/>
          </a:solidFill>
        </p:spPr>
        <p:txBody>
          <a:bodyPr wrap="square">
            <a:spAutoFit/>
          </a:bodyPr>
          <a:lstStyle/>
          <a:p>
            <a:r>
              <a:rPr lang="en-US" dirty="0" smtClean="0">
                <a:latin typeface="Arial Black" pitchFamily="34" charset="0"/>
              </a:rPr>
              <a:t>Isa 53:5  But he </a:t>
            </a:r>
            <a:r>
              <a:rPr lang="en-US" i="1" dirty="0" smtClean="0">
                <a:latin typeface="Arial Black" pitchFamily="34" charset="0"/>
              </a:rPr>
              <a:t>was wounded for our transgressions, he was bruised for our iniquities: the chastisement of our peace was upon him; and with his stripes we are healed. </a:t>
            </a:r>
          </a:p>
        </p:txBody>
      </p:sp>
      <p:sp>
        <p:nvSpPr>
          <p:cNvPr id="12" name="Rectangle 11"/>
          <p:cNvSpPr/>
          <p:nvPr/>
        </p:nvSpPr>
        <p:spPr>
          <a:xfrm>
            <a:off x="533400" y="1371600"/>
            <a:ext cx="8229600" cy="369332"/>
          </a:xfrm>
          <a:prstGeom prst="rect">
            <a:avLst/>
          </a:prstGeom>
          <a:solidFill>
            <a:srgbClr val="FFFF00"/>
          </a:solidFill>
        </p:spPr>
        <p:txBody>
          <a:bodyPr wrap="square">
            <a:spAutoFit/>
          </a:bodyPr>
          <a:lstStyle/>
          <a:p>
            <a:pPr algn="ctr"/>
            <a:r>
              <a:rPr lang="en-US" i="1" dirty="0" smtClean="0">
                <a:latin typeface="Arial Black" pitchFamily="34" charset="0"/>
              </a:rPr>
              <a:t>The unleavened Matzo looks bruised and striped</a:t>
            </a:r>
          </a:p>
        </p:txBody>
      </p:sp>
      <p:sp>
        <p:nvSpPr>
          <p:cNvPr id="19" name="Rectangle 18"/>
          <p:cNvSpPr/>
          <p:nvPr/>
        </p:nvSpPr>
        <p:spPr>
          <a:xfrm>
            <a:off x="381000" y="6019800"/>
            <a:ext cx="8763000" cy="646331"/>
          </a:xfrm>
          <a:prstGeom prst="rect">
            <a:avLst/>
          </a:prstGeom>
          <a:solidFill>
            <a:srgbClr val="FFFF00"/>
          </a:solidFill>
        </p:spPr>
        <p:txBody>
          <a:bodyPr wrap="square">
            <a:spAutoFit/>
          </a:bodyPr>
          <a:lstStyle/>
          <a:p>
            <a:r>
              <a:rPr lang="en-US" dirty="0" smtClean="0">
                <a:latin typeface="Arial Black" pitchFamily="34" charset="0"/>
              </a:rPr>
              <a:t>Psa</a:t>
            </a:r>
            <a:r>
              <a:rPr lang="en-US" dirty="0" smtClean="0">
                <a:latin typeface="Arial Black" pitchFamily="34" charset="0"/>
              </a:rPr>
              <a:t> 22:16  For dogs have compassed me: the assembly of the wicked have enclosed me: they pierced my hands and my feet. </a:t>
            </a:r>
          </a:p>
        </p:txBody>
      </p:sp>
      <p:sp>
        <p:nvSpPr>
          <p:cNvPr id="20" name="Rectangle 19"/>
          <p:cNvSpPr/>
          <p:nvPr/>
        </p:nvSpPr>
        <p:spPr>
          <a:xfrm>
            <a:off x="457200" y="5562600"/>
            <a:ext cx="8229600" cy="369332"/>
          </a:xfrm>
          <a:prstGeom prst="rect">
            <a:avLst/>
          </a:prstGeom>
          <a:solidFill>
            <a:srgbClr val="FFFF00"/>
          </a:solidFill>
        </p:spPr>
        <p:txBody>
          <a:bodyPr wrap="square">
            <a:spAutoFit/>
          </a:bodyPr>
          <a:lstStyle/>
          <a:p>
            <a:pPr algn="ctr"/>
            <a:r>
              <a:rPr lang="en-US" i="1" dirty="0" smtClean="0">
                <a:latin typeface="Arial Black" pitchFamily="34" charset="0"/>
              </a:rPr>
              <a:t>The unleavened Matzo </a:t>
            </a:r>
            <a:r>
              <a:rPr lang="en-US" i="1" dirty="0" smtClean="0">
                <a:latin typeface="Arial Black" pitchFamily="34" charset="0"/>
              </a:rPr>
              <a:t>is</a:t>
            </a:r>
            <a:r>
              <a:rPr lang="en-US" i="1" dirty="0" smtClean="0">
                <a:latin typeface="Arial Black" pitchFamily="34" charset="0"/>
              </a:rPr>
              <a:t> </a:t>
            </a:r>
            <a:r>
              <a:rPr lang="en-US" i="1" dirty="0" smtClean="0">
                <a:latin typeface="Arial Black" pitchFamily="34" charset="0"/>
              </a:rPr>
              <a:t>pierced</a:t>
            </a:r>
          </a:p>
        </p:txBody>
      </p:sp>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152400" y="1600200"/>
            <a:ext cx="2209800" cy="3505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Passover</a:t>
            </a:r>
          </a:p>
          <a:p>
            <a:pPr algn="ctr"/>
            <a:r>
              <a:rPr lang="en-US" dirty="0" smtClean="0">
                <a:solidFill>
                  <a:schemeClr val="bg1"/>
                </a:solidFill>
                <a:latin typeface="Arial Black" pitchFamily="34" charset="0"/>
              </a:rPr>
              <a:t>Unleavened Bread</a:t>
            </a:r>
          </a:p>
          <a:p>
            <a:pPr algn="ctr"/>
            <a:r>
              <a:rPr lang="en-US" dirty="0" smtClean="0">
                <a:solidFill>
                  <a:schemeClr val="bg1"/>
                </a:solidFill>
                <a:latin typeface="Arial Black" pitchFamily="34" charset="0"/>
              </a:rPr>
              <a:t>Sheaf of First Fruits</a:t>
            </a: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r>
              <a:rPr lang="en-US" dirty="0" smtClean="0">
                <a:solidFill>
                  <a:schemeClr val="bg1"/>
                </a:solidFill>
                <a:latin typeface="Arial Black" pitchFamily="34" charset="0"/>
              </a:rPr>
              <a:t>Nisan</a:t>
            </a:r>
            <a:endParaRPr lang="en-US" dirty="0">
              <a:solidFill>
                <a:schemeClr val="bg1"/>
              </a:solidFill>
              <a:latin typeface="Arial Black" pitchFamily="34" charset="0"/>
            </a:endParaRPr>
          </a:p>
        </p:txBody>
      </p:sp>
      <p:sp>
        <p:nvSpPr>
          <p:cNvPr id="9" name="Rectangle 8"/>
          <p:cNvSpPr/>
          <p:nvPr/>
        </p:nvSpPr>
        <p:spPr>
          <a:xfrm>
            <a:off x="2362200" y="1600200"/>
            <a:ext cx="1600200" cy="3505200"/>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Pentecost</a:t>
            </a: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endParaRPr lang="en-US" dirty="0" smtClean="0">
              <a:latin typeface="Arial Black" pitchFamily="34" charset="0"/>
            </a:endParaRPr>
          </a:p>
          <a:p>
            <a:pPr algn="ctr"/>
            <a:r>
              <a:rPr lang="en-US" dirty="0" smtClean="0">
                <a:latin typeface="Arial Black" pitchFamily="34" charset="0"/>
              </a:rPr>
              <a:t>Sivan</a:t>
            </a:r>
            <a:endParaRPr lang="en-US" dirty="0">
              <a:latin typeface="Arial Black" pitchFamily="34" charset="0"/>
            </a:endParaRPr>
          </a:p>
        </p:txBody>
      </p:sp>
      <p:sp>
        <p:nvSpPr>
          <p:cNvPr id="12" name="Rectangle 11"/>
          <p:cNvSpPr/>
          <p:nvPr/>
        </p:nvSpPr>
        <p:spPr>
          <a:xfrm>
            <a:off x="3962400" y="1600200"/>
            <a:ext cx="2286000" cy="3505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rial Black" pitchFamily="34" charset="0"/>
              </a:rPr>
              <a:t>Interval</a:t>
            </a: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endParaRPr lang="en-US" dirty="0" smtClean="0">
              <a:solidFill>
                <a:schemeClr val="bg1"/>
              </a:solidFill>
              <a:latin typeface="Arial Black" pitchFamily="34" charset="0"/>
            </a:endParaRPr>
          </a:p>
          <a:p>
            <a:pPr algn="ctr"/>
            <a:r>
              <a:rPr lang="en-US" dirty="0" smtClean="0">
                <a:solidFill>
                  <a:schemeClr val="bg1"/>
                </a:solidFill>
                <a:latin typeface="Arial Black" pitchFamily="34" charset="0"/>
              </a:rPr>
              <a:t>Tammuz</a:t>
            </a:r>
          </a:p>
          <a:p>
            <a:pPr algn="ctr"/>
            <a:r>
              <a:rPr lang="en-US" dirty="0" smtClean="0">
                <a:solidFill>
                  <a:schemeClr val="bg1"/>
                </a:solidFill>
                <a:latin typeface="Arial Black" pitchFamily="34" charset="0"/>
              </a:rPr>
              <a:t>Av </a:t>
            </a:r>
          </a:p>
          <a:p>
            <a:pPr algn="ctr"/>
            <a:r>
              <a:rPr lang="en-US" dirty="0" smtClean="0">
                <a:solidFill>
                  <a:schemeClr val="bg1"/>
                </a:solidFill>
                <a:latin typeface="Arial Black" pitchFamily="34" charset="0"/>
              </a:rPr>
              <a:t>Elul</a:t>
            </a:r>
            <a:endParaRPr lang="en-US" dirty="0">
              <a:solidFill>
                <a:schemeClr val="bg1"/>
              </a:solidFill>
              <a:latin typeface="Arial Black" pitchFamily="34" charset="0"/>
            </a:endParaRPr>
          </a:p>
        </p:txBody>
      </p:sp>
      <p:sp>
        <p:nvSpPr>
          <p:cNvPr id="13" name="Rectangle 12"/>
          <p:cNvSpPr/>
          <p:nvPr/>
        </p:nvSpPr>
        <p:spPr>
          <a:xfrm>
            <a:off x="6248400" y="1600200"/>
            <a:ext cx="2667000" cy="3505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Trumpets</a:t>
            </a:r>
          </a:p>
          <a:p>
            <a:pPr algn="ctr"/>
            <a:r>
              <a:rPr lang="en-US" dirty="0" smtClean="0">
                <a:latin typeface="Arial Black" pitchFamily="34" charset="0"/>
              </a:rPr>
              <a:t>Day of Atonement</a:t>
            </a:r>
          </a:p>
          <a:p>
            <a:pPr algn="ctr"/>
            <a:r>
              <a:rPr lang="en-US" dirty="0" smtClean="0">
                <a:latin typeface="Arial Black" pitchFamily="34" charset="0"/>
              </a:rPr>
              <a:t>Tabernacles</a:t>
            </a:r>
          </a:p>
          <a:p>
            <a:pPr algn="ctr"/>
            <a:endParaRPr lang="en-US" dirty="0" smtClean="0">
              <a:latin typeface="Arial Black" pitchFamily="34" charset="0"/>
            </a:endParaRPr>
          </a:p>
          <a:p>
            <a:pPr algn="ctr"/>
            <a:endParaRPr lang="en-US" dirty="0" smtClean="0">
              <a:latin typeface="Arial Black" pitchFamily="34" charset="0"/>
            </a:endParaRPr>
          </a:p>
          <a:p>
            <a:pPr algn="ctr"/>
            <a:r>
              <a:rPr lang="en-US" dirty="0" smtClean="0">
                <a:latin typeface="Arial Black" pitchFamily="34" charset="0"/>
              </a:rPr>
              <a:t>Tishrei</a:t>
            </a:r>
            <a:endParaRPr lang="en-US" dirty="0" smtClean="0">
              <a:latin typeface="Arial Black" pitchFamily="34" charset="0"/>
            </a:endParaRPr>
          </a:p>
          <a:p>
            <a:pPr algn="ctr"/>
            <a:endParaRPr lang="en-US" dirty="0" smtClean="0">
              <a:latin typeface="Arial Black" pitchFamily="34" charset="0"/>
            </a:endParaRPr>
          </a:p>
          <a:p>
            <a:pPr algn="ctr"/>
            <a:endParaRPr lang="en-US" dirty="0">
              <a:latin typeface="Arial Black" pitchFamily="34" charset="0"/>
            </a:endParaRPr>
          </a:p>
        </p:txBody>
      </p:sp>
      <p:sp>
        <p:nvSpPr>
          <p:cNvPr id="15" name="Arc 14"/>
          <p:cNvSpPr/>
          <p:nvPr/>
        </p:nvSpPr>
        <p:spPr>
          <a:xfrm>
            <a:off x="3200400" y="1447800"/>
            <a:ext cx="914400" cy="914400"/>
          </a:xfrm>
          <a:prstGeom prst="arc">
            <a:avLst>
              <a:gd name="adj1" fmla="val 17079084"/>
              <a:gd name="adj2" fmla="val 195785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Block Arc 15"/>
          <p:cNvSpPr/>
          <p:nvPr/>
        </p:nvSpPr>
        <p:spPr>
          <a:xfrm>
            <a:off x="2362200" y="1066800"/>
            <a:ext cx="1600200" cy="990600"/>
          </a:xfrm>
          <a:prstGeom prst="blockArc">
            <a:avLst>
              <a:gd name="adj1" fmla="val 10800004"/>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Block Arc 16"/>
          <p:cNvSpPr/>
          <p:nvPr/>
        </p:nvSpPr>
        <p:spPr>
          <a:xfrm>
            <a:off x="152400" y="1066800"/>
            <a:ext cx="2209800" cy="990600"/>
          </a:xfrm>
          <a:prstGeom prst="blockArc">
            <a:avLst>
              <a:gd name="adj1" fmla="val 10800004"/>
              <a:gd name="adj2" fmla="val 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lock Arc 17"/>
          <p:cNvSpPr/>
          <p:nvPr/>
        </p:nvSpPr>
        <p:spPr>
          <a:xfrm>
            <a:off x="3962400" y="1066800"/>
            <a:ext cx="2286000" cy="990600"/>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Block Arc 18"/>
          <p:cNvSpPr/>
          <p:nvPr/>
        </p:nvSpPr>
        <p:spPr>
          <a:xfrm>
            <a:off x="6248400" y="1066800"/>
            <a:ext cx="2667000" cy="990600"/>
          </a:xfrm>
          <a:prstGeom prst="blockArc">
            <a:avLst>
              <a:gd name="adj1" fmla="val 10800004"/>
              <a:gd name="adj2" fmla="val 0"/>
              <a:gd name="adj3" fmla="val 25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609600" y="5334000"/>
            <a:ext cx="1361270" cy="369332"/>
          </a:xfrm>
          <a:prstGeom prst="rect">
            <a:avLst/>
          </a:prstGeom>
          <a:noFill/>
        </p:spPr>
        <p:txBody>
          <a:bodyPr wrap="none" rtlCol="0">
            <a:spAutoFit/>
          </a:bodyPr>
          <a:lstStyle/>
          <a:p>
            <a:r>
              <a:rPr lang="en-US" dirty="0" smtClean="0">
                <a:solidFill>
                  <a:schemeClr val="bg1"/>
                </a:solidFill>
                <a:latin typeface="Arial Black" pitchFamily="34" charset="0"/>
              </a:rPr>
              <a:t>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1" name="TextBox 20"/>
          <p:cNvSpPr txBox="1"/>
          <p:nvPr/>
        </p:nvSpPr>
        <p:spPr>
          <a:xfrm>
            <a:off x="2514600" y="5334000"/>
            <a:ext cx="1373133" cy="369332"/>
          </a:xfrm>
          <a:prstGeom prst="rect">
            <a:avLst/>
          </a:prstGeom>
          <a:noFill/>
        </p:spPr>
        <p:txBody>
          <a:bodyPr wrap="none" rtlCol="0">
            <a:spAutoFit/>
          </a:bodyPr>
          <a:lstStyle/>
          <a:p>
            <a:r>
              <a:rPr lang="en-US" dirty="0" smtClean="0">
                <a:solidFill>
                  <a:schemeClr val="bg1"/>
                </a:solidFill>
                <a:latin typeface="Arial Black" pitchFamily="34" charset="0"/>
              </a:rPr>
              <a:t>3</a:t>
            </a:r>
            <a:r>
              <a:rPr lang="en-US" baseline="30000" dirty="0" smtClean="0">
                <a:solidFill>
                  <a:schemeClr val="bg1"/>
                </a:solidFill>
                <a:latin typeface="Arial Black" pitchFamily="34" charset="0"/>
              </a:rPr>
              <a:t>rd</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2" name="TextBox 21"/>
          <p:cNvSpPr txBox="1"/>
          <p:nvPr/>
        </p:nvSpPr>
        <p:spPr>
          <a:xfrm>
            <a:off x="4038600" y="5257800"/>
            <a:ext cx="1909497" cy="646331"/>
          </a:xfrm>
          <a:prstGeom prst="rect">
            <a:avLst/>
          </a:prstGeom>
          <a:noFill/>
        </p:spPr>
        <p:txBody>
          <a:bodyPr wrap="square" rtlCol="0">
            <a:spAutoFit/>
          </a:bodyPr>
          <a:lstStyle/>
          <a:p>
            <a:r>
              <a:rPr lang="en-US" dirty="0" smtClean="0">
                <a:solidFill>
                  <a:schemeClr val="bg1"/>
                </a:solidFill>
                <a:latin typeface="Arial Black" pitchFamily="34" charset="0"/>
              </a:rPr>
              <a:t>4</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,6</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Months</a:t>
            </a:r>
            <a:endParaRPr lang="en-US" dirty="0">
              <a:solidFill>
                <a:schemeClr val="bg1"/>
              </a:solidFill>
              <a:latin typeface="Arial Black" pitchFamily="34" charset="0"/>
            </a:endParaRPr>
          </a:p>
        </p:txBody>
      </p:sp>
      <p:sp>
        <p:nvSpPr>
          <p:cNvPr id="23" name="TextBox 22"/>
          <p:cNvSpPr txBox="1"/>
          <p:nvPr/>
        </p:nvSpPr>
        <p:spPr>
          <a:xfrm>
            <a:off x="6858000" y="5257800"/>
            <a:ext cx="1219200" cy="646331"/>
          </a:xfrm>
          <a:prstGeom prst="rect">
            <a:avLst/>
          </a:prstGeom>
          <a:noFill/>
        </p:spPr>
        <p:txBody>
          <a:bodyPr wrap="square" rtlCol="0">
            <a:spAutoFit/>
          </a:bodyPr>
          <a:lstStyle/>
          <a:p>
            <a:r>
              <a:rPr lang="en-US" dirty="0" smtClean="0">
                <a:solidFill>
                  <a:schemeClr val="bg1"/>
                </a:solidFill>
                <a:latin typeface="Arial Black" pitchFamily="34" charset="0"/>
              </a:rPr>
              <a:t>7</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Month</a:t>
            </a:r>
            <a:endParaRPr lang="en-US" dirty="0">
              <a:solidFill>
                <a:schemeClr val="bg1"/>
              </a:solidFill>
              <a:latin typeface="Arial Black" pitchFamily="34" charset="0"/>
            </a:endParaRPr>
          </a:p>
        </p:txBody>
      </p:sp>
      <p:sp>
        <p:nvSpPr>
          <p:cNvPr id="24" name="Rectangle 23"/>
          <p:cNvSpPr/>
          <p:nvPr/>
        </p:nvSpPr>
        <p:spPr>
          <a:xfrm>
            <a:off x="1356776" y="152400"/>
            <a:ext cx="6359433"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Time Line of Feasts</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4" name="Picture 13" descr="unleavened Bread (3).jpg"/>
          <p:cNvPicPr>
            <a:picLocks noChangeAspect="1"/>
          </p:cNvPicPr>
          <p:nvPr/>
        </p:nvPicPr>
        <p:blipFill>
          <a:blip r:embed="rId2" cstate="print"/>
          <a:stretch>
            <a:fillRect/>
          </a:stretch>
        </p:blipFill>
        <p:spPr>
          <a:xfrm>
            <a:off x="0" y="762000"/>
            <a:ext cx="9144000" cy="6096000"/>
          </a:xfrm>
          <a:prstGeom prst="rect">
            <a:avLst/>
          </a:prstGeom>
        </p:spPr>
      </p:pic>
      <p:sp>
        <p:nvSpPr>
          <p:cNvPr id="5" name="TextBox 4"/>
          <p:cNvSpPr txBox="1"/>
          <p:nvPr/>
        </p:nvSpPr>
        <p:spPr>
          <a:xfrm>
            <a:off x="0" y="762000"/>
            <a:ext cx="9144000" cy="523220"/>
          </a:xfrm>
          <a:prstGeom prst="rect">
            <a:avLst/>
          </a:prstGeom>
          <a:solidFill>
            <a:srgbClr val="FFFF00"/>
          </a:solidFill>
        </p:spPr>
        <p:txBody>
          <a:bodyPr wrap="square" rtlCol="0">
            <a:spAutoFit/>
          </a:bodyPr>
          <a:lstStyle/>
          <a:p>
            <a:pPr algn="ctr"/>
            <a:r>
              <a:rPr lang="en-US" sz="2800" b="1" dirty="0" smtClean="0">
                <a:latin typeface="Arial Black" pitchFamily="34" charset="0"/>
              </a:rPr>
              <a:t>The Unleavened Matzo a Symbol of Jesus</a:t>
            </a:r>
            <a:endParaRPr lang="en-US" sz="2800" b="1" dirty="0">
              <a:solidFill>
                <a:srgbClr val="FFFF00"/>
              </a:solidFill>
              <a:latin typeface="Arial Black" pitchFamily="34" charset="0"/>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0" y="1447800"/>
            <a:ext cx="9144000" cy="3970318"/>
          </a:xfrm>
          <a:prstGeom prst="rect">
            <a:avLst/>
          </a:prstGeom>
          <a:solidFill>
            <a:srgbClr val="FFFF00"/>
          </a:solidFill>
        </p:spPr>
        <p:txBody>
          <a:bodyPr wrap="square">
            <a:spAutoFit/>
          </a:bodyPr>
          <a:lstStyle/>
          <a:p>
            <a:r>
              <a:rPr lang="en-US" dirty="0" smtClean="0">
                <a:solidFill>
                  <a:srgbClr val="0070C0"/>
                </a:solidFill>
                <a:latin typeface="Arial Black" pitchFamily="34" charset="0"/>
              </a:rPr>
              <a:t>The Matzo is an adequate symbol of the body of the Messiah for five reasons. </a:t>
            </a:r>
            <a:endParaRPr lang="en-US" dirty="0" smtClean="0">
              <a:solidFill>
                <a:srgbClr val="0070C0"/>
              </a:solidFill>
              <a:latin typeface="Arial Black" pitchFamily="34" charset="0"/>
            </a:endParaRPr>
          </a:p>
          <a:p>
            <a:pPr marL="342900" indent="-342900">
              <a:buAutoNum type="arabicParenR"/>
            </a:pPr>
            <a:r>
              <a:rPr lang="en-US" dirty="0" smtClean="0">
                <a:latin typeface="Arial Black" pitchFamily="34" charset="0"/>
              </a:rPr>
              <a:t>It </a:t>
            </a:r>
            <a:r>
              <a:rPr lang="en-US" dirty="0" smtClean="0">
                <a:latin typeface="Arial Black" pitchFamily="34" charset="0"/>
              </a:rPr>
              <a:t>is made without leaven which is a symbol of sin. Likewise, </a:t>
            </a:r>
            <a:r>
              <a:rPr lang="en-US" dirty="0" smtClean="0">
                <a:latin typeface="Arial Black" pitchFamily="34" charset="0"/>
              </a:rPr>
              <a:t>Yeshua</a:t>
            </a:r>
            <a:r>
              <a:rPr lang="en-US" dirty="0" smtClean="0">
                <a:latin typeface="Arial Black" pitchFamily="34" charset="0"/>
              </a:rPr>
              <a:t> was sinless</a:t>
            </a:r>
            <a:r>
              <a:rPr lang="en-US" dirty="0" smtClean="0">
                <a:latin typeface="Arial Black" pitchFamily="34" charset="0"/>
              </a:rPr>
              <a:t>.</a:t>
            </a:r>
          </a:p>
          <a:p>
            <a:pPr marL="342900" indent="-342900">
              <a:buAutoNum type="arabicParenR"/>
            </a:pPr>
            <a:r>
              <a:rPr lang="en-US" dirty="0" smtClean="0">
                <a:latin typeface="Arial Black" pitchFamily="34" charset="0"/>
              </a:rPr>
              <a:t> </a:t>
            </a:r>
            <a:r>
              <a:rPr lang="en-US" dirty="0" smtClean="0">
                <a:latin typeface="Arial Black" pitchFamily="34" charset="0"/>
              </a:rPr>
              <a:t>It is made without salt. A rich man could afford to flavor his matzo with salt but a poor man could not. In the same manner, </a:t>
            </a:r>
            <a:r>
              <a:rPr lang="en-US" dirty="0" smtClean="0">
                <a:latin typeface="Arial Black" pitchFamily="34" charset="0"/>
              </a:rPr>
              <a:t>Yeshua</a:t>
            </a:r>
            <a:r>
              <a:rPr lang="en-US" dirty="0" smtClean="0">
                <a:latin typeface="Arial Black" pitchFamily="34" charset="0"/>
              </a:rPr>
              <a:t> was a poor carpenter. </a:t>
            </a:r>
            <a:endParaRPr lang="en-US" dirty="0" smtClean="0">
              <a:latin typeface="Arial Black" pitchFamily="34" charset="0"/>
            </a:endParaRPr>
          </a:p>
          <a:p>
            <a:pPr marL="342900" indent="-342900">
              <a:buAutoNum type="arabicParenR"/>
            </a:pPr>
            <a:r>
              <a:rPr lang="en-US" dirty="0" smtClean="0">
                <a:latin typeface="Arial Black" pitchFamily="34" charset="0"/>
              </a:rPr>
              <a:t> </a:t>
            </a:r>
            <a:r>
              <a:rPr lang="en-US" dirty="0" smtClean="0">
                <a:latin typeface="Arial Black" pitchFamily="34" charset="0"/>
              </a:rPr>
              <a:t>The matzo is striped from hot, swift baking. Likewise, His body was striped by means of the Roman whip. </a:t>
            </a:r>
            <a:endParaRPr lang="en-US" dirty="0" smtClean="0">
              <a:latin typeface="Arial Black" pitchFamily="34" charset="0"/>
            </a:endParaRPr>
          </a:p>
          <a:p>
            <a:pPr marL="342900" indent="-342900">
              <a:buAutoNum type="arabicParenR"/>
            </a:pPr>
            <a:r>
              <a:rPr lang="en-US" dirty="0" smtClean="0">
                <a:latin typeface="Arial Black" pitchFamily="34" charset="0"/>
              </a:rPr>
              <a:t>The </a:t>
            </a:r>
            <a:r>
              <a:rPr lang="en-US" dirty="0" smtClean="0">
                <a:latin typeface="Arial Black" pitchFamily="34" charset="0"/>
              </a:rPr>
              <a:t>matzo is pierced to prevent rising. Similarly, His body was pierced by the Roman nails in His hands and feet and the Roman spear thrust in his side. </a:t>
            </a:r>
            <a:endParaRPr lang="en-US" dirty="0" smtClean="0">
              <a:latin typeface="Arial Black" pitchFamily="34" charset="0"/>
            </a:endParaRPr>
          </a:p>
          <a:p>
            <a:pPr marL="342900" indent="-342900">
              <a:buAutoNum type="arabicParenR"/>
            </a:pPr>
            <a:r>
              <a:rPr lang="en-US" dirty="0" smtClean="0">
                <a:latin typeface="Arial Black" pitchFamily="34" charset="0"/>
              </a:rPr>
              <a:t>Finally</a:t>
            </a:r>
            <a:r>
              <a:rPr lang="en-US" dirty="0" smtClean="0">
                <a:latin typeface="Arial Black" pitchFamily="34" charset="0"/>
              </a:rPr>
              <a:t>, during the Seder the matzo is broken. This action dramatizes His death on the cross when His soul was torn away from his body. </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4" name="Picture 13" descr="unleavened Bread (3).jpg"/>
          <p:cNvPicPr>
            <a:picLocks noChangeAspect="1"/>
          </p:cNvPicPr>
          <p:nvPr/>
        </p:nvPicPr>
        <p:blipFill>
          <a:blip r:embed="rId2" cstate="print"/>
          <a:stretch>
            <a:fillRect/>
          </a:stretch>
        </p:blipFill>
        <p:spPr>
          <a:xfrm>
            <a:off x="0" y="762000"/>
            <a:ext cx="9144000" cy="6096000"/>
          </a:xfrm>
          <a:prstGeom prst="rect">
            <a:avLst/>
          </a:prstGeom>
        </p:spPr>
      </p:pic>
      <p:sp>
        <p:nvSpPr>
          <p:cNvPr id="5" name="TextBox 4"/>
          <p:cNvSpPr txBox="1"/>
          <p:nvPr/>
        </p:nvSpPr>
        <p:spPr>
          <a:xfrm>
            <a:off x="0" y="762000"/>
            <a:ext cx="9144000" cy="523220"/>
          </a:xfrm>
          <a:prstGeom prst="rect">
            <a:avLst/>
          </a:prstGeom>
          <a:solidFill>
            <a:srgbClr val="FFFF00"/>
          </a:solidFill>
        </p:spPr>
        <p:txBody>
          <a:bodyPr wrap="square" rtlCol="0">
            <a:spAutoFit/>
          </a:bodyPr>
          <a:lstStyle/>
          <a:p>
            <a:pPr algn="ctr"/>
            <a:r>
              <a:rPr lang="en-US" sz="2800" b="1" dirty="0" smtClean="0">
                <a:latin typeface="Arial Black" pitchFamily="34" charset="0"/>
              </a:rPr>
              <a:t>Jewish  Tradition</a:t>
            </a:r>
            <a:endParaRPr lang="en-US" sz="2800" b="1" dirty="0">
              <a:latin typeface="Arial Black" pitchFamily="34" charset="0"/>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 name="Picture 8" descr="feather.jpg"/>
          <p:cNvPicPr>
            <a:picLocks noChangeAspect="1"/>
          </p:cNvPicPr>
          <p:nvPr/>
        </p:nvPicPr>
        <p:blipFill>
          <a:blip r:embed="rId3" cstate="print"/>
          <a:stretch>
            <a:fillRect/>
          </a:stretch>
        </p:blipFill>
        <p:spPr>
          <a:xfrm>
            <a:off x="609600" y="4191000"/>
            <a:ext cx="2438400" cy="2209800"/>
          </a:xfrm>
          <a:prstGeom prst="rect">
            <a:avLst/>
          </a:prstGeom>
        </p:spPr>
      </p:pic>
      <p:pic>
        <p:nvPicPr>
          <p:cNvPr id="10" name="Picture 9" descr="yeast 3.jpg"/>
          <p:cNvPicPr>
            <a:picLocks noChangeAspect="1"/>
          </p:cNvPicPr>
          <p:nvPr/>
        </p:nvPicPr>
        <p:blipFill>
          <a:blip r:embed="rId4" cstate="print"/>
          <a:stretch>
            <a:fillRect/>
          </a:stretch>
        </p:blipFill>
        <p:spPr>
          <a:xfrm>
            <a:off x="3143250" y="4191000"/>
            <a:ext cx="2857500" cy="2209800"/>
          </a:xfrm>
          <a:prstGeom prst="rect">
            <a:avLst/>
          </a:prstGeom>
        </p:spPr>
      </p:pic>
      <p:pic>
        <p:nvPicPr>
          <p:cNvPr id="13" name="Picture 12" descr="wooden spoon.jpg"/>
          <p:cNvPicPr>
            <a:picLocks noChangeAspect="1"/>
          </p:cNvPicPr>
          <p:nvPr/>
        </p:nvPicPr>
        <p:blipFill>
          <a:blip r:embed="rId5" cstate="print"/>
          <a:stretch>
            <a:fillRect/>
          </a:stretch>
        </p:blipFill>
        <p:spPr>
          <a:xfrm rot="5400000">
            <a:off x="6236494" y="4050506"/>
            <a:ext cx="2209800" cy="2490788"/>
          </a:xfrm>
          <a:prstGeom prst="rect">
            <a:avLst/>
          </a:prstGeom>
        </p:spPr>
      </p:pic>
      <p:sp>
        <p:nvSpPr>
          <p:cNvPr id="8" name="Rectangle 7"/>
          <p:cNvSpPr/>
          <p:nvPr/>
        </p:nvSpPr>
        <p:spPr>
          <a:xfrm>
            <a:off x="152400" y="1524000"/>
            <a:ext cx="8991600" cy="2862322"/>
          </a:xfrm>
          <a:prstGeom prst="rect">
            <a:avLst/>
          </a:prstGeom>
          <a:solidFill>
            <a:srgbClr val="FFFF00"/>
          </a:solidFill>
        </p:spPr>
        <p:txBody>
          <a:bodyPr wrap="square">
            <a:spAutoFit/>
          </a:bodyPr>
          <a:lstStyle/>
          <a:p>
            <a:r>
              <a:rPr lang="en-US" dirty="0" smtClean="0">
                <a:latin typeface="Arial Black" pitchFamily="34" charset="0"/>
              </a:rPr>
              <a:t>Every speck of leaven is </a:t>
            </a:r>
            <a:r>
              <a:rPr lang="en-US" dirty="0" smtClean="0">
                <a:latin typeface="Arial Black" pitchFamily="34" charset="0"/>
              </a:rPr>
              <a:t>removed </a:t>
            </a:r>
            <a:r>
              <a:rPr lang="en-US" dirty="0" smtClean="0">
                <a:latin typeface="Arial Black" pitchFamily="34" charset="0"/>
              </a:rPr>
              <a:t>from the Jewish home before Passover. God </a:t>
            </a:r>
            <a:r>
              <a:rPr lang="en-US" dirty="0" smtClean="0">
                <a:latin typeface="Arial Black" pitchFamily="34" charset="0"/>
              </a:rPr>
              <a:t>didn‘t want </a:t>
            </a:r>
            <a:r>
              <a:rPr lang="en-US" dirty="0" smtClean="0">
                <a:latin typeface="Arial Black" pitchFamily="34" charset="0"/>
              </a:rPr>
              <a:t>the symbol of sin to be present in the Jewish home for this </a:t>
            </a:r>
            <a:r>
              <a:rPr lang="en-US" dirty="0" smtClean="0">
                <a:latin typeface="Arial Black" pitchFamily="34" charset="0"/>
              </a:rPr>
              <a:t>festival. </a:t>
            </a:r>
            <a:r>
              <a:rPr lang="en-US" dirty="0" smtClean="0">
                <a:latin typeface="Arial Black" pitchFamily="34" charset="0"/>
              </a:rPr>
              <a:t>The morning before the </a:t>
            </a:r>
            <a:r>
              <a:rPr lang="en-US" dirty="0" smtClean="0">
                <a:latin typeface="Arial Black" pitchFamily="34" charset="0"/>
              </a:rPr>
              <a:t>Passover, </a:t>
            </a:r>
            <a:r>
              <a:rPr lang="en-US" dirty="0" smtClean="0">
                <a:latin typeface="Arial Black" pitchFamily="34" charset="0"/>
              </a:rPr>
              <a:t>the </a:t>
            </a:r>
            <a:r>
              <a:rPr lang="en-US" dirty="0" smtClean="0">
                <a:latin typeface="Arial Black" pitchFamily="34" charset="0"/>
              </a:rPr>
              <a:t>House is cleaned of all leaven. The Father with the children begins a diligent search of the house for </a:t>
            </a:r>
            <a:r>
              <a:rPr lang="en-US" dirty="0" smtClean="0">
                <a:latin typeface="Arial Black" pitchFamily="34" charset="0"/>
              </a:rPr>
              <a:t>any </a:t>
            </a:r>
            <a:r>
              <a:rPr lang="en-US" dirty="0" smtClean="0">
                <a:latin typeface="Arial Black" pitchFamily="34" charset="0"/>
              </a:rPr>
              <a:t>left over leaven </a:t>
            </a:r>
            <a:r>
              <a:rPr lang="en-US" dirty="0" smtClean="0">
                <a:latin typeface="Arial Black" pitchFamily="34" charset="0"/>
              </a:rPr>
              <a:t>using a feather and wooden </a:t>
            </a:r>
            <a:r>
              <a:rPr lang="en-US" dirty="0" smtClean="0">
                <a:latin typeface="Arial Black" pitchFamily="34" charset="0"/>
              </a:rPr>
              <a:t>spoon. The mother usually sprinkles a little leaven in the kitchen for the father and children to find. The </a:t>
            </a:r>
            <a:r>
              <a:rPr lang="en-US" dirty="0" smtClean="0">
                <a:latin typeface="Arial Black" pitchFamily="34" charset="0"/>
              </a:rPr>
              <a:t>leaven is swept onto the spoon by the feather, wrapped in a cloth, taken outside and burned. The father then declares his house clean and prepared for Passover.</a:t>
            </a:r>
            <a:endParaRPr lang="en-US" dirty="0">
              <a:latin typeface="Arial Black" pitchFamily="34" charset="0"/>
            </a:endParaRPr>
          </a:p>
        </p:txBody>
      </p:sp>
      <p:sp>
        <p:nvSpPr>
          <p:cNvPr id="11" name="TextBox 10"/>
          <p:cNvSpPr txBox="1"/>
          <p:nvPr/>
        </p:nvSpPr>
        <p:spPr>
          <a:xfrm>
            <a:off x="914400" y="6324600"/>
            <a:ext cx="1509516" cy="369332"/>
          </a:xfrm>
          <a:prstGeom prst="rect">
            <a:avLst/>
          </a:prstGeom>
          <a:solidFill>
            <a:srgbClr val="FFFF00"/>
          </a:solidFill>
        </p:spPr>
        <p:txBody>
          <a:bodyPr wrap="none" rtlCol="0">
            <a:spAutoFit/>
          </a:bodyPr>
          <a:lstStyle/>
          <a:p>
            <a:r>
              <a:rPr lang="en-US" dirty="0" smtClean="0">
                <a:latin typeface="Arial Black" pitchFamily="34" charset="0"/>
              </a:rPr>
              <a:t>Holy Spirit</a:t>
            </a:r>
            <a:endParaRPr lang="en-US" dirty="0">
              <a:latin typeface="Arial Black" pitchFamily="34" charset="0"/>
            </a:endParaRPr>
          </a:p>
        </p:txBody>
      </p:sp>
      <p:sp>
        <p:nvSpPr>
          <p:cNvPr id="12" name="TextBox 11"/>
          <p:cNvSpPr txBox="1"/>
          <p:nvPr/>
        </p:nvSpPr>
        <p:spPr>
          <a:xfrm>
            <a:off x="4343400" y="6324600"/>
            <a:ext cx="582211" cy="369332"/>
          </a:xfrm>
          <a:prstGeom prst="rect">
            <a:avLst/>
          </a:prstGeom>
          <a:solidFill>
            <a:srgbClr val="FFFF00"/>
          </a:solidFill>
        </p:spPr>
        <p:txBody>
          <a:bodyPr wrap="none" rtlCol="0">
            <a:spAutoFit/>
          </a:bodyPr>
          <a:lstStyle/>
          <a:p>
            <a:r>
              <a:rPr lang="en-US" dirty="0" smtClean="0">
                <a:latin typeface="Arial Black" pitchFamily="34" charset="0"/>
              </a:rPr>
              <a:t>Sin</a:t>
            </a:r>
            <a:endParaRPr lang="en-US" dirty="0">
              <a:latin typeface="Arial Black" pitchFamily="34" charset="0"/>
            </a:endParaRPr>
          </a:p>
        </p:txBody>
      </p:sp>
      <p:sp>
        <p:nvSpPr>
          <p:cNvPr id="15" name="TextBox 14"/>
          <p:cNvSpPr txBox="1"/>
          <p:nvPr/>
        </p:nvSpPr>
        <p:spPr>
          <a:xfrm>
            <a:off x="6629400" y="6324600"/>
            <a:ext cx="1464183" cy="369332"/>
          </a:xfrm>
          <a:prstGeom prst="rect">
            <a:avLst/>
          </a:prstGeom>
          <a:solidFill>
            <a:srgbClr val="FFFF00"/>
          </a:solidFill>
        </p:spPr>
        <p:txBody>
          <a:bodyPr wrap="none" rtlCol="0">
            <a:spAutoFit/>
          </a:bodyPr>
          <a:lstStyle/>
          <a:p>
            <a:r>
              <a:rPr lang="en-US" dirty="0" smtClean="0">
                <a:latin typeface="Arial Black" pitchFamily="34" charset="0"/>
              </a:rPr>
              <a:t>The Cross</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4" name="Picture 13" descr="unleavened Bread (3).jpg"/>
          <p:cNvPicPr>
            <a:picLocks noChangeAspect="1"/>
          </p:cNvPicPr>
          <p:nvPr/>
        </p:nvPicPr>
        <p:blipFill>
          <a:blip r:embed="rId2" cstate="print"/>
          <a:stretch>
            <a:fillRect/>
          </a:stretch>
        </p:blipFill>
        <p:spPr>
          <a:xfrm>
            <a:off x="0" y="762000"/>
            <a:ext cx="9144000" cy="6096000"/>
          </a:xfrm>
          <a:prstGeom prst="rect">
            <a:avLst/>
          </a:prstGeom>
        </p:spPr>
      </p:pic>
      <p:sp>
        <p:nvSpPr>
          <p:cNvPr id="5" name="TextBox 4"/>
          <p:cNvSpPr txBox="1"/>
          <p:nvPr/>
        </p:nvSpPr>
        <p:spPr>
          <a:xfrm>
            <a:off x="0" y="762000"/>
            <a:ext cx="9144000" cy="523220"/>
          </a:xfrm>
          <a:prstGeom prst="rect">
            <a:avLst/>
          </a:prstGeom>
          <a:solidFill>
            <a:srgbClr val="FFFF00"/>
          </a:solidFill>
        </p:spPr>
        <p:txBody>
          <a:bodyPr wrap="square" rtlCol="0">
            <a:spAutoFit/>
          </a:bodyPr>
          <a:lstStyle/>
          <a:p>
            <a:pPr algn="ctr"/>
            <a:r>
              <a:rPr lang="en-US" sz="2800" b="1" dirty="0" smtClean="0">
                <a:latin typeface="Arial Black" pitchFamily="34" charset="0"/>
              </a:rPr>
              <a:t>Jewish  Tradition</a:t>
            </a:r>
            <a:endParaRPr lang="en-US" sz="2800" b="1" dirty="0">
              <a:latin typeface="Arial Black" pitchFamily="34" charset="0"/>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 name="Picture 14" descr="spoon &amp; cloth.jpg"/>
          <p:cNvPicPr>
            <a:picLocks noChangeAspect="1"/>
          </p:cNvPicPr>
          <p:nvPr/>
        </p:nvPicPr>
        <p:blipFill>
          <a:blip r:embed="rId3" cstate="print"/>
          <a:stretch>
            <a:fillRect/>
          </a:stretch>
        </p:blipFill>
        <p:spPr>
          <a:xfrm>
            <a:off x="228600" y="1371600"/>
            <a:ext cx="4191000" cy="3200400"/>
          </a:xfrm>
          <a:prstGeom prst="rect">
            <a:avLst/>
          </a:prstGeom>
        </p:spPr>
      </p:pic>
      <p:pic>
        <p:nvPicPr>
          <p:cNvPr id="16" name="Picture 15" descr="yeast 3.jpg"/>
          <p:cNvPicPr>
            <a:picLocks noChangeAspect="1"/>
          </p:cNvPicPr>
          <p:nvPr/>
        </p:nvPicPr>
        <p:blipFill>
          <a:blip r:embed="rId4" cstate="print"/>
          <a:stretch>
            <a:fillRect/>
          </a:stretch>
        </p:blipFill>
        <p:spPr>
          <a:xfrm flipH="1">
            <a:off x="2057400" y="2667000"/>
            <a:ext cx="414798" cy="342900"/>
          </a:xfrm>
          <a:prstGeom prst="rect">
            <a:avLst/>
          </a:prstGeom>
        </p:spPr>
      </p:pic>
      <p:pic>
        <p:nvPicPr>
          <p:cNvPr id="17" name="Picture 16" descr="jewish bon fire.jpg"/>
          <p:cNvPicPr>
            <a:picLocks noChangeAspect="1"/>
          </p:cNvPicPr>
          <p:nvPr/>
        </p:nvPicPr>
        <p:blipFill>
          <a:blip r:embed="rId5" cstate="print"/>
          <a:stretch>
            <a:fillRect/>
          </a:stretch>
        </p:blipFill>
        <p:spPr>
          <a:xfrm>
            <a:off x="4572000" y="1371600"/>
            <a:ext cx="4419600" cy="3124200"/>
          </a:xfrm>
          <a:prstGeom prst="rect">
            <a:avLst/>
          </a:prstGeom>
        </p:spPr>
      </p:pic>
      <p:sp>
        <p:nvSpPr>
          <p:cNvPr id="18" name="Rectangle 17"/>
          <p:cNvSpPr/>
          <p:nvPr/>
        </p:nvSpPr>
        <p:spPr>
          <a:xfrm>
            <a:off x="0" y="4549676"/>
            <a:ext cx="9144000" cy="2308324"/>
          </a:xfrm>
          <a:prstGeom prst="rect">
            <a:avLst/>
          </a:prstGeom>
          <a:solidFill>
            <a:srgbClr val="FFFF00"/>
          </a:solidFill>
        </p:spPr>
        <p:txBody>
          <a:bodyPr wrap="square">
            <a:spAutoFit/>
          </a:bodyPr>
          <a:lstStyle/>
          <a:p>
            <a:r>
              <a:rPr lang="en-US" sz="1600" dirty="0" smtClean="0">
                <a:latin typeface="Arial Black" pitchFamily="34" charset="0"/>
              </a:rPr>
              <a:t>Heb 13:11  For when the blood of animals is brought into the sanctuary by the high priest as a sacrifice for sin, the victims' bodies are burned outside the limits of the camp. [</a:t>
            </a:r>
            <a:r>
              <a:rPr lang="en-US" sz="1600" i="1" dirty="0" smtClean="0">
                <a:latin typeface="Arial Black" pitchFamily="34" charset="0"/>
              </a:rPr>
              <a:t>Lev. 16:27.] </a:t>
            </a:r>
          </a:p>
          <a:p>
            <a:r>
              <a:rPr lang="en-US" sz="1600" dirty="0" smtClean="0">
                <a:latin typeface="Arial Black" pitchFamily="34" charset="0"/>
              </a:rPr>
              <a:t>Heb 13:12  Therefore Jesus also suffered and died outside the [</a:t>
            </a:r>
            <a:r>
              <a:rPr lang="en-US" sz="1600" i="1" dirty="0" smtClean="0">
                <a:latin typeface="Arial Black" pitchFamily="34" charset="0"/>
              </a:rPr>
              <a:t>city's] gate in order that He might purify and consecrate the people through [the shedding of] His own blood and set them apart as holy [for God]. </a:t>
            </a:r>
          </a:p>
          <a:p>
            <a:r>
              <a:rPr lang="en-US" sz="1600" b="1" dirty="0" smtClean="0">
                <a:latin typeface="Arial Black" pitchFamily="34" charset="0"/>
              </a:rPr>
              <a:t>Heb 13:13  Let us then go forth [</a:t>
            </a:r>
            <a:r>
              <a:rPr lang="en-US" sz="1600" b="1" i="1" dirty="0" smtClean="0">
                <a:latin typeface="Arial Black" pitchFamily="34" charset="0"/>
              </a:rPr>
              <a:t>from all that would prevent us] to Him outside the camp [at Calvary], bearing the contempt and abuse and shame with Him. [Lev. 16:27.] </a:t>
            </a:r>
          </a:p>
        </p:txBody>
      </p:sp>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4" name="Picture 13" descr="unleavened Bread (3).jpg"/>
          <p:cNvPicPr>
            <a:picLocks noChangeAspect="1"/>
          </p:cNvPicPr>
          <p:nvPr/>
        </p:nvPicPr>
        <p:blipFill>
          <a:blip r:embed="rId2" cstate="print"/>
          <a:stretch>
            <a:fillRect/>
          </a:stretch>
        </p:blipFill>
        <p:spPr>
          <a:xfrm>
            <a:off x="0" y="762000"/>
            <a:ext cx="9144000" cy="6096000"/>
          </a:xfrm>
          <a:prstGeom prst="rect">
            <a:avLst/>
          </a:prstGeom>
        </p:spPr>
      </p:pic>
      <p:sp>
        <p:nvSpPr>
          <p:cNvPr id="5" name="TextBox 4"/>
          <p:cNvSpPr txBox="1"/>
          <p:nvPr/>
        </p:nvSpPr>
        <p:spPr>
          <a:xfrm>
            <a:off x="0" y="838200"/>
            <a:ext cx="9144000" cy="523220"/>
          </a:xfrm>
          <a:prstGeom prst="rect">
            <a:avLst/>
          </a:prstGeom>
          <a:solidFill>
            <a:srgbClr val="FFFF00"/>
          </a:solidFill>
        </p:spPr>
        <p:txBody>
          <a:bodyPr wrap="square" rtlCol="0">
            <a:spAutoFit/>
          </a:bodyPr>
          <a:lstStyle/>
          <a:p>
            <a:pPr algn="ctr"/>
            <a:r>
              <a:rPr lang="en-US" sz="2800" b="1" dirty="0" smtClean="0">
                <a:latin typeface="Arial Black" pitchFamily="34" charset="0"/>
              </a:rPr>
              <a:t>The significance of Unleavened Bread</a:t>
            </a:r>
            <a:endParaRPr lang="en-US" sz="2800" b="1" dirty="0">
              <a:solidFill>
                <a:srgbClr val="FFFF00"/>
              </a:solidFill>
              <a:latin typeface="Arial Black" pitchFamily="34" charset="0"/>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152400" y="1447800"/>
            <a:ext cx="8991600" cy="830997"/>
          </a:xfrm>
          <a:prstGeom prst="rect">
            <a:avLst/>
          </a:prstGeom>
          <a:solidFill>
            <a:srgbClr val="FFFF00"/>
          </a:solidFill>
        </p:spPr>
        <p:txBody>
          <a:bodyPr wrap="square" rtlCol="0">
            <a:spAutoFit/>
          </a:bodyPr>
          <a:lstStyle/>
          <a:p>
            <a:r>
              <a:rPr lang="en-US" sz="1600" b="1" dirty="0" smtClean="0">
                <a:latin typeface="Arial Black" pitchFamily="34" charset="0"/>
              </a:rPr>
              <a:t>1.) Unleavened Bread was used in the </a:t>
            </a:r>
            <a:r>
              <a:rPr lang="en-US" sz="1600" b="1" dirty="0" smtClean="0">
                <a:latin typeface="Arial Black" pitchFamily="34" charset="0"/>
              </a:rPr>
              <a:t>consecration </a:t>
            </a:r>
            <a:r>
              <a:rPr lang="en-US" sz="1600" b="1" dirty="0" smtClean="0">
                <a:latin typeface="Arial Black" pitchFamily="34" charset="0"/>
              </a:rPr>
              <a:t>of the priests.</a:t>
            </a:r>
          </a:p>
          <a:p>
            <a:r>
              <a:rPr lang="en-US" sz="1600" b="1" dirty="0" smtClean="0"/>
              <a:t>Lev 8:2  Take Aaron and his sons with him, and the garments, and the anointing oil, and a bullock for the sin offering, and two rams, </a:t>
            </a:r>
            <a:r>
              <a:rPr lang="en-US" sz="1600" b="1" dirty="0" smtClean="0">
                <a:solidFill>
                  <a:srgbClr val="FF0000"/>
                </a:solidFill>
              </a:rPr>
              <a:t>and a basket of unleavened bread; </a:t>
            </a:r>
            <a:endParaRPr lang="en-US" sz="1600" b="1" dirty="0">
              <a:solidFill>
                <a:srgbClr val="FF0000"/>
              </a:solidFill>
              <a:latin typeface="Arial Black" pitchFamily="34" charset="0"/>
            </a:endParaRPr>
          </a:p>
        </p:txBody>
      </p:sp>
      <p:sp>
        <p:nvSpPr>
          <p:cNvPr id="13" name="TextBox 12"/>
          <p:cNvSpPr txBox="1"/>
          <p:nvPr/>
        </p:nvSpPr>
        <p:spPr>
          <a:xfrm>
            <a:off x="152400" y="2362200"/>
            <a:ext cx="8991600" cy="830997"/>
          </a:xfrm>
          <a:prstGeom prst="rect">
            <a:avLst/>
          </a:prstGeom>
          <a:solidFill>
            <a:srgbClr val="FFFF00"/>
          </a:solidFill>
        </p:spPr>
        <p:txBody>
          <a:bodyPr wrap="square" rtlCol="0">
            <a:spAutoFit/>
          </a:bodyPr>
          <a:lstStyle/>
          <a:p>
            <a:r>
              <a:rPr lang="en-US" sz="1600" b="1" dirty="0" smtClean="0">
                <a:latin typeface="Arial Black" pitchFamily="34" charset="0"/>
              </a:rPr>
              <a:t>2.) Unleavened Bread was used in the vow of </a:t>
            </a:r>
            <a:r>
              <a:rPr lang="en-US" sz="1600" b="1" dirty="0" smtClean="0">
                <a:latin typeface="Arial Black" pitchFamily="34" charset="0"/>
              </a:rPr>
              <a:t>separation </a:t>
            </a:r>
            <a:r>
              <a:rPr lang="en-US" sz="1600" b="1" dirty="0" smtClean="0">
                <a:latin typeface="Arial Black" pitchFamily="34" charset="0"/>
              </a:rPr>
              <a:t>of the </a:t>
            </a:r>
            <a:r>
              <a:rPr lang="en-US" sz="1600" b="1" dirty="0" smtClean="0">
                <a:latin typeface="Arial Black" pitchFamily="34" charset="0"/>
              </a:rPr>
              <a:t>Nazarite</a:t>
            </a:r>
            <a:r>
              <a:rPr lang="en-US" sz="1600" b="1" dirty="0" smtClean="0">
                <a:latin typeface="Arial Black" pitchFamily="34" charset="0"/>
              </a:rPr>
              <a:t> unto the Lord.</a:t>
            </a:r>
            <a:r>
              <a:rPr lang="en-US" sz="1600" dirty="0" smtClean="0"/>
              <a:t> </a:t>
            </a:r>
            <a:r>
              <a:rPr lang="en-US" sz="1600" b="1" dirty="0" smtClean="0"/>
              <a:t>Num 6:2  Speak unto the children of Israel, and say unto them, When either man or woman shall make a special vow, the vow of a </a:t>
            </a:r>
            <a:r>
              <a:rPr lang="en-US" sz="1600" b="1" dirty="0" smtClean="0"/>
              <a:t>Nazirite</a:t>
            </a:r>
            <a:r>
              <a:rPr lang="en-US" sz="1600" b="1" dirty="0" smtClean="0"/>
              <a:t>, to separate himself unto Jehovah,</a:t>
            </a:r>
            <a:endParaRPr lang="en-US" sz="1600" b="1" dirty="0" smtClean="0">
              <a:latin typeface="Arial Black" pitchFamily="34" charset="0"/>
            </a:endParaRPr>
          </a:p>
        </p:txBody>
      </p:sp>
      <p:sp>
        <p:nvSpPr>
          <p:cNvPr id="15" name="TextBox 14"/>
          <p:cNvSpPr txBox="1"/>
          <p:nvPr/>
        </p:nvSpPr>
        <p:spPr>
          <a:xfrm>
            <a:off x="152400" y="3276600"/>
            <a:ext cx="8991600" cy="830997"/>
          </a:xfrm>
          <a:prstGeom prst="rect">
            <a:avLst/>
          </a:prstGeom>
          <a:solidFill>
            <a:srgbClr val="FFFF00"/>
          </a:solidFill>
        </p:spPr>
        <p:txBody>
          <a:bodyPr wrap="square" rtlCol="0">
            <a:spAutoFit/>
          </a:bodyPr>
          <a:lstStyle/>
          <a:p>
            <a:r>
              <a:rPr lang="en-US" sz="1600" b="1" dirty="0" smtClean="0">
                <a:latin typeface="Arial Black" pitchFamily="34" charset="0"/>
              </a:rPr>
              <a:t>3.) Unleavened Bread was used for food for the Priests.</a:t>
            </a:r>
            <a:r>
              <a:rPr lang="en-US" sz="1600" dirty="0" smtClean="0"/>
              <a:t> </a:t>
            </a:r>
            <a:r>
              <a:rPr lang="en-US" sz="1600" b="1" dirty="0" smtClean="0"/>
              <a:t>Lev 6:16  And that which is left thereof shall Aaron and his sons eat: it shall be eaten without leaven in a holy place; in the court of the tent of meeting they shall eat it. </a:t>
            </a:r>
            <a:endParaRPr lang="en-US" sz="1600" b="1" dirty="0" smtClean="0">
              <a:latin typeface="Arial Black" pitchFamily="34" charset="0"/>
            </a:endParaRPr>
          </a:p>
        </p:txBody>
      </p:sp>
      <p:sp>
        <p:nvSpPr>
          <p:cNvPr id="16" name="TextBox 15"/>
          <p:cNvSpPr txBox="1"/>
          <p:nvPr/>
        </p:nvSpPr>
        <p:spPr>
          <a:xfrm>
            <a:off x="152400" y="4191000"/>
            <a:ext cx="8991600" cy="830997"/>
          </a:xfrm>
          <a:prstGeom prst="rect">
            <a:avLst/>
          </a:prstGeom>
          <a:solidFill>
            <a:srgbClr val="FFFF00"/>
          </a:solidFill>
        </p:spPr>
        <p:txBody>
          <a:bodyPr wrap="square" rtlCol="0">
            <a:spAutoFit/>
          </a:bodyPr>
          <a:lstStyle/>
          <a:p>
            <a:r>
              <a:rPr lang="en-US" sz="1600" b="1" dirty="0" smtClean="0">
                <a:latin typeface="Arial Black" pitchFamily="34" charset="0"/>
              </a:rPr>
              <a:t>4.) Unleavened Bread was used in all the Feasts except Pentecost.</a:t>
            </a:r>
            <a:r>
              <a:rPr lang="en-US" sz="1600" dirty="0" smtClean="0"/>
              <a:t> </a:t>
            </a:r>
            <a:r>
              <a:rPr lang="en-US" sz="1600" b="1" dirty="0" smtClean="0"/>
              <a:t>Lev 23:6  And on the fifteenth day of the same month is the feast of unleavened bread unto Jehovah: seven days ye shall eat unleavened bread.</a:t>
            </a:r>
            <a:endParaRPr lang="en-US" sz="1600" b="1" dirty="0" smtClean="0">
              <a:latin typeface="Arial Black" pitchFamily="34" charset="0"/>
            </a:endParaRPr>
          </a:p>
        </p:txBody>
      </p:sp>
      <p:sp>
        <p:nvSpPr>
          <p:cNvPr id="17" name="TextBox 16"/>
          <p:cNvSpPr txBox="1"/>
          <p:nvPr/>
        </p:nvSpPr>
        <p:spPr>
          <a:xfrm>
            <a:off x="152400" y="5105400"/>
            <a:ext cx="8991600" cy="830997"/>
          </a:xfrm>
          <a:prstGeom prst="rect">
            <a:avLst/>
          </a:prstGeom>
          <a:solidFill>
            <a:srgbClr val="FFFF00"/>
          </a:solidFill>
        </p:spPr>
        <p:txBody>
          <a:bodyPr wrap="square" rtlCol="0">
            <a:spAutoFit/>
          </a:bodyPr>
          <a:lstStyle/>
          <a:p>
            <a:r>
              <a:rPr lang="en-US" sz="1600" b="1" dirty="0" smtClean="0">
                <a:latin typeface="Arial Black" pitchFamily="34" charset="0"/>
              </a:rPr>
              <a:t>4.) Unleavened Bread was used when the Angel of the Lord appeared to Gideon.</a:t>
            </a:r>
            <a:r>
              <a:rPr lang="en-US" sz="1600" dirty="0" smtClean="0"/>
              <a:t> </a:t>
            </a:r>
            <a:r>
              <a:rPr lang="en-US" sz="1600" b="1" dirty="0" smtClean="0"/>
              <a:t>Jdg</a:t>
            </a:r>
            <a:r>
              <a:rPr lang="en-US" sz="1600" b="1" dirty="0" smtClean="0"/>
              <a:t> 6:20  And the angel of God said unto him, Take the flesh and the unleavened cakes, and lay them upon this rock, and pour out the broth. And he did so.</a:t>
            </a:r>
            <a:endParaRPr lang="en-US" sz="1600" b="1" dirty="0" smtClean="0">
              <a:latin typeface="Arial Black" pitchFamily="34" charset="0"/>
            </a:endParaRPr>
          </a:p>
        </p:txBody>
      </p:sp>
      <p:sp>
        <p:nvSpPr>
          <p:cNvPr id="18" name="TextBox 17"/>
          <p:cNvSpPr txBox="1"/>
          <p:nvPr/>
        </p:nvSpPr>
        <p:spPr>
          <a:xfrm>
            <a:off x="152400" y="6027003"/>
            <a:ext cx="8991600" cy="584775"/>
          </a:xfrm>
          <a:prstGeom prst="rect">
            <a:avLst/>
          </a:prstGeom>
          <a:solidFill>
            <a:srgbClr val="FFFF00"/>
          </a:solidFill>
        </p:spPr>
        <p:txBody>
          <a:bodyPr wrap="square" rtlCol="0">
            <a:spAutoFit/>
          </a:bodyPr>
          <a:lstStyle/>
          <a:p>
            <a:r>
              <a:rPr lang="en-US" sz="1600" b="1" dirty="0" smtClean="0">
                <a:latin typeface="Arial Black" pitchFamily="34" charset="0"/>
              </a:rPr>
              <a:t>The Symbolic truths in Unleavened are </a:t>
            </a:r>
            <a:r>
              <a:rPr lang="en-US" sz="1600" b="1" dirty="0" smtClean="0">
                <a:solidFill>
                  <a:srgbClr val="0070C0"/>
                </a:solidFill>
                <a:latin typeface="Arial Black" pitchFamily="34" charset="0"/>
              </a:rPr>
              <a:t>“Consecration </a:t>
            </a:r>
            <a:r>
              <a:rPr lang="en-US" sz="1600" b="1" dirty="0" smtClean="0">
                <a:solidFill>
                  <a:srgbClr val="0070C0"/>
                </a:solidFill>
                <a:latin typeface="Arial Black" pitchFamily="34" charset="0"/>
              </a:rPr>
              <a:t>and </a:t>
            </a:r>
            <a:r>
              <a:rPr lang="en-US" sz="1600" b="1" dirty="0" smtClean="0">
                <a:solidFill>
                  <a:srgbClr val="0070C0"/>
                </a:solidFill>
                <a:latin typeface="Arial Black" pitchFamily="34" charset="0"/>
              </a:rPr>
              <a:t>Separation </a:t>
            </a:r>
            <a:r>
              <a:rPr lang="en-US" sz="1600" b="1" dirty="0" smtClean="0">
                <a:solidFill>
                  <a:srgbClr val="0070C0"/>
                </a:solidFill>
                <a:latin typeface="Arial Black" pitchFamily="34" charset="0"/>
              </a:rPr>
              <a:t>“ </a:t>
            </a:r>
            <a:r>
              <a:rPr lang="en-US" sz="1600" b="1" dirty="0" smtClean="0">
                <a:latin typeface="Arial Black" pitchFamily="34" charset="0"/>
              </a:rPr>
              <a:t>unto the Lord.</a:t>
            </a:r>
          </a:p>
        </p:txBody>
      </p:sp>
    </p:spTree>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0" name="Picture 9" descr="unleavened Bread (3).jpg"/>
          <p:cNvPicPr>
            <a:picLocks noChangeAspect="1"/>
          </p:cNvPicPr>
          <p:nvPr/>
        </p:nvPicPr>
        <p:blipFill>
          <a:blip r:embed="rId2" cstate="print"/>
          <a:stretch>
            <a:fillRect/>
          </a:stretch>
        </p:blipFill>
        <p:spPr>
          <a:xfrm>
            <a:off x="0" y="1828800"/>
            <a:ext cx="9144000" cy="50292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25" name="Rectangle 1"/>
          <p:cNvSpPr>
            <a:spLocks noChangeArrowheads="1"/>
          </p:cNvSpPr>
          <p:nvPr/>
        </p:nvSpPr>
        <p:spPr bwMode="auto">
          <a:xfrm>
            <a:off x="0" y="838200"/>
            <a:ext cx="9144000" cy="101566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seven day </a:t>
            </a:r>
            <a:r>
              <a:rPr lang="en-US" sz="2000" b="1" i="1" dirty="0" smtClean="0">
                <a:latin typeface="Comic Sans MS" pitchFamily="66" charset="0"/>
                <a:ea typeface="Times New Roman" pitchFamily="18" charset="0"/>
                <a:cs typeface="Arial" pitchFamily="34" charset="0"/>
              </a:rPr>
              <a:t>Feast speaks of  complete </a:t>
            </a:r>
            <a:r>
              <a:rPr lang="en-US" sz="2000" b="1" i="1" dirty="0" smtClean="0">
                <a:latin typeface="Comic Sans MS" pitchFamily="66" charset="0"/>
                <a:ea typeface="Times New Roman" pitchFamily="18" charset="0"/>
                <a:cs typeface="Arial" pitchFamily="34" charset="0"/>
              </a:rPr>
              <a:t>Separation </a:t>
            </a:r>
            <a:r>
              <a:rPr lang="en-US" sz="2000" b="1" i="1" dirty="0" smtClean="0">
                <a:latin typeface="Comic Sans MS" pitchFamily="66" charset="0"/>
                <a:ea typeface="Times New Roman" pitchFamily="18" charset="0"/>
                <a:cs typeface="Arial" pitchFamily="34" charset="0"/>
              </a:rPr>
              <a:t>of the believer from all things that are leavened (sinful) to feed upon Christ who is the believers pure Bread.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0" y="1981200"/>
            <a:ext cx="9144000" cy="1323439"/>
          </a:xfrm>
          <a:prstGeom prst="rect">
            <a:avLst/>
          </a:prstGeom>
          <a:solidFill>
            <a:srgbClr val="FFFF00"/>
          </a:solidFill>
        </p:spPr>
        <p:txBody>
          <a:bodyPr wrap="square">
            <a:spAutoFit/>
          </a:bodyPr>
          <a:lstStyle/>
          <a:p>
            <a:r>
              <a:rPr lang="en-US" sz="2000" b="1" dirty="0" smtClean="0">
                <a:latin typeface="Arial Black" pitchFamily="34" charset="0"/>
              </a:rPr>
              <a:t>Exo</a:t>
            </a:r>
            <a:r>
              <a:rPr lang="en-US" sz="2000" b="1" dirty="0" smtClean="0">
                <a:latin typeface="Arial Black" pitchFamily="34" charset="0"/>
              </a:rPr>
              <a:t> 12:15  Seven days shall ye eat unleavened bread; even the first day ye shall put away leaven out of your houses: for whosoever </a:t>
            </a:r>
            <a:r>
              <a:rPr lang="en-US" sz="2000" b="1" dirty="0" smtClean="0">
                <a:latin typeface="Arial Black" pitchFamily="34" charset="0"/>
              </a:rPr>
              <a:t>eateth</a:t>
            </a:r>
            <a:r>
              <a:rPr lang="en-US" sz="2000" b="1" dirty="0" smtClean="0">
                <a:latin typeface="Arial Black" pitchFamily="34" charset="0"/>
              </a:rPr>
              <a:t> leavened bread from the first day until the seventh day, that soul shall be </a:t>
            </a:r>
            <a:r>
              <a:rPr lang="en-US" sz="2000" b="1" dirty="0" smtClean="0">
                <a:solidFill>
                  <a:srgbClr val="FF0000"/>
                </a:solidFill>
                <a:latin typeface="Arial Black" pitchFamily="34" charset="0"/>
              </a:rPr>
              <a:t>cut off from Israel</a:t>
            </a:r>
            <a:r>
              <a:rPr lang="en-US" sz="2000" b="1" dirty="0" smtClean="0">
                <a:latin typeface="Arial Black" pitchFamily="34" charset="0"/>
              </a:rPr>
              <a:t>. </a:t>
            </a:r>
          </a:p>
        </p:txBody>
      </p:sp>
      <p:sp>
        <p:nvSpPr>
          <p:cNvPr id="14" name="Rectangle 13"/>
          <p:cNvSpPr/>
          <p:nvPr/>
        </p:nvSpPr>
        <p:spPr>
          <a:xfrm>
            <a:off x="3810000" y="3352800"/>
            <a:ext cx="5334000" cy="923330"/>
          </a:xfrm>
          <a:prstGeom prst="rect">
            <a:avLst/>
          </a:prstGeom>
          <a:solidFill>
            <a:srgbClr val="FFFF00"/>
          </a:solidFill>
        </p:spPr>
        <p:txBody>
          <a:bodyPr wrap="square">
            <a:spAutoFit/>
          </a:bodyPr>
          <a:lstStyle/>
          <a:p>
            <a:r>
              <a:rPr lang="en-US" dirty="0" smtClean="0">
                <a:latin typeface="Arial Black" pitchFamily="34" charset="0"/>
              </a:rPr>
              <a:t>Rom 6:23  For the wages of sin is </a:t>
            </a:r>
            <a:r>
              <a:rPr lang="en-US" dirty="0" smtClean="0">
                <a:solidFill>
                  <a:srgbClr val="FF0000"/>
                </a:solidFill>
                <a:latin typeface="Arial Black" pitchFamily="34" charset="0"/>
              </a:rPr>
              <a:t>death</a:t>
            </a:r>
            <a:r>
              <a:rPr lang="en-US" dirty="0" smtClean="0">
                <a:latin typeface="Arial Black" pitchFamily="34" charset="0"/>
              </a:rPr>
              <a:t>; but the free gift of God is eternal life in Christ Jesus our Lord. </a:t>
            </a:r>
          </a:p>
        </p:txBody>
      </p:sp>
      <p:sp>
        <p:nvSpPr>
          <p:cNvPr id="15" name="Rectangle 14"/>
          <p:cNvSpPr/>
          <p:nvPr/>
        </p:nvSpPr>
        <p:spPr>
          <a:xfrm>
            <a:off x="3810000" y="4343400"/>
            <a:ext cx="5334000" cy="923330"/>
          </a:xfrm>
          <a:prstGeom prst="rect">
            <a:avLst/>
          </a:prstGeom>
          <a:solidFill>
            <a:srgbClr val="FFFF00"/>
          </a:solidFill>
        </p:spPr>
        <p:txBody>
          <a:bodyPr wrap="square">
            <a:spAutoFit/>
          </a:bodyPr>
          <a:lstStyle/>
          <a:p>
            <a:r>
              <a:rPr lang="en-US" dirty="0" smtClean="0">
                <a:latin typeface="Arial Black" pitchFamily="34" charset="0"/>
              </a:rPr>
              <a:t>Dan 9:26  And after threescore and two weeks shall Messiah be </a:t>
            </a:r>
            <a:r>
              <a:rPr lang="en-US" dirty="0" smtClean="0">
                <a:solidFill>
                  <a:srgbClr val="FF0000"/>
                </a:solidFill>
                <a:latin typeface="Arial Black" pitchFamily="34" charset="0"/>
              </a:rPr>
              <a:t>cut off</a:t>
            </a:r>
            <a:r>
              <a:rPr lang="en-US" dirty="0" smtClean="0">
                <a:latin typeface="Arial Black" pitchFamily="34" charset="0"/>
              </a:rPr>
              <a:t>, but not for himself:</a:t>
            </a:r>
            <a:endParaRPr lang="en-US" dirty="0">
              <a:latin typeface="Arial Black" pitchFamily="34" charset="0"/>
            </a:endParaRPr>
          </a:p>
        </p:txBody>
      </p:sp>
      <p:sp>
        <p:nvSpPr>
          <p:cNvPr id="16" name="Rectangle 15"/>
          <p:cNvSpPr/>
          <p:nvPr/>
        </p:nvSpPr>
        <p:spPr>
          <a:xfrm>
            <a:off x="3886200" y="5410200"/>
            <a:ext cx="5105400" cy="1200329"/>
          </a:xfrm>
          <a:prstGeom prst="rect">
            <a:avLst/>
          </a:prstGeom>
          <a:solidFill>
            <a:srgbClr val="FFFF00"/>
          </a:solidFill>
        </p:spPr>
        <p:txBody>
          <a:bodyPr wrap="square">
            <a:spAutoFit/>
          </a:bodyPr>
          <a:lstStyle/>
          <a:p>
            <a:r>
              <a:rPr lang="en-US" dirty="0" smtClean="0">
                <a:latin typeface="Arial Black" pitchFamily="34" charset="0"/>
              </a:rPr>
              <a:t>2Co 5:21  For he hath made him </a:t>
            </a:r>
            <a:r>
              <a:rPr lang="en-US" i="1" dirty="0" smtClean="0">
                <a:latin typeface="Arial Black" pitchFamily="34" charset="0"/>
              </a:rPr>
              <a:t>to be </a:t>
            </a:r>
            <a:r>
              <a:rPr lang="en-US" i="1" dirty="0" smtClean="0">
                <a:solidFill>
                  <a:srgbClr val="FF0000"/>
                </a:solidFill>
                <a:latin typeface="Arial Black" pitchFamily="34" charset="0"/>
              </a:rPr>
              <a:t>sin </a:t>
            </a:r>
            <a:r>
              <a:rPr lang="en-US" i="1" dirty="0" smtClean="0">
                <a:latin typeface="Arial Black" pitchFamily="34" charset="0"/>
              </a:rPr>
              <a:t>for us, who knew no sin; that we might be made the righteousness of God in him. </a:t>
            </a:r>
          </a:p>
        </p:txBody>
      </p:sp>
      <p:pic>
        <p:nvPicPr>
          <p:cNvPr id="17" name="Picture 16" descr="thCAWZ7U9X.jpg"/>
          <p:cNvPicPr>
            <a:picLocks noChangeAspect="1"/>
          </p:cNvPicPr>
          <p:nvPr/>
        </p:nvPicPr>
        <p:blipFill>
          <a:blip r:embed="rId3" cstate="print"/>
          <a:stretch>
            <a:fillRect/>
          </a:stretch>
        </p:blipFill>
        <p:spPr>
          <a:xfrm>
            <a:off x="152400" y="3352800"/>
            <a:ext cx="3581400" cy="3276600"/>
          </a:xfrm>
          <a:prstGeom prst="rect">
            <a:avLst/>
          </a:prstGeom>
        </p:spPr>
      </p:pic>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25" name="Rectangle 1"/>
          <p:cNvSpPr>
            <a:spLocks noChangeArrowheads="1"/>
          </p:cNvSpPr>
          <p:nvPr/>
        </p:nvSpPr>
        <p:spPr bwMode="auto">
          <a:xfrm>
            <a:off x="152400" y="685800"/>
            <a:ext cx="9144000" cy="101566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Picture of being cut off is that sin brings Death! Which is </a:t>
            </a: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separation.”</a:t>
            </a:r>
            <a:r>
              <a:rPr lang="en-US" b="1" dirty="0" smtClean="0">
                <a:latin typeface="Arial Black" pitchFamily="34" charset="0"/>
              </a:rPr>
              <a:t> </a:t>
            </a:r>
            <a:r>
              <a:rPr lang="en-US" b="1" dirty="0" smtClean="0">
                <a:latin typeface="Arial Black" pitchFamily="34" charset="0"/>
              </a:rPr>
              <a:t>whosoever </a:t>
            </a:r>
            <a:r>
              <a:rPr lang="en-US" b="1" dirty="0" smtClean="0">
                <a:latin typeface="Arial Black" pitchFamily="34" charset="0"/>
              </a:rPr>
              <a:t>eateth</a:t>
            </a:r>
            <a:r>
              <a:rPr lang="en-US" b="1" dirty="0" smtClean="0">
                <a:latin typeface="Arial Black" pitchFamily="34" charset="0"/>
              </a:rPr>
              <a:t> leavened bread from the first day until the seventh day, that soul shall be </a:t>
            </a:r>
            <a:r>
              <a:rPr lang="en-US" b="1" dirty="0" smtClean="0">
                <a:solidFill>
                  <a:srgbClr val="FF0000"/>
                </a:solidFill>
                <a:latin typeface="Arial Black" pitchFamily="34" charset="0"/>
              </a:rPr>
              <a:t>cut off from Israel”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2819400" y="1676400"/>
            <a:ext cx="3657600" cy="369332"/>
          </a:xfrm>
          <a:prstGeom prst="rect">
            <a:avLst/>
          </a:prstGeom>
          <a:solidFill>
            <a:srgbClr val="FFFF00"/>
          </a:solidFill>
        </p:spPr>
        <p:txBody>
          <a:bodyPr wrap="square">
            <a:spAutoFit/>
          </a:bodyPr>
          <a:lstStyle/>
          <a:p>
            <a:r>
              <a:rPr lang="en-US" dirty="0" smtClean="0">
                <a:latin typeface="Arial Black" pitchFamily="34" charset="0"/>
              </a:rPr>
              <a:t>There are 4 types of Death</a:t>
            </a:r>
            <a:endParaRPr lang="en-US" dirty="0">
              <a:latin typeface="Arial Black" pitchFamily="34" charset="0"/>
            </a:endParaRPr>
          </a:p>
        </p:txBody>
      </p:sp>
      <p:pic>
        <p:nvPicPr>
          <p:cNvPr id="13" name="Picture 12" descr="furneral1.jpg"/>
          <p:cNvPicPr>
            <a:picLocks noChangeAspect="1"/>
          </p:cNvPicPr>
          <p:nvPr/>
        </p:nvPicPr>
        <p:blipFill>
          <a:blip r:embed="rId2" cstate="print"/>
          <a:stretch>
            <a:fillRect/>
          </a:stretch>
        </p:blipFill>
        <p:spPr>
          <a:xfrm>
            <a:off x="0" y="2438400"/>
            <a:ext cx="4495800" cy="1828800"/>
          </a:xfrm>
          <a:prstGeom prst="rect">
            <a:avLst/>
          </a:prstGeom>
        </p:spPr>
      </p:pic>
      <p:sp>
        <p:nvSpPr>
          <p:cNvPr id="18" name="Rectangle 17"/>
          <p:cNvSpPr/>
          <p:nvPr/>
        </p:nvSpPr>
        <p:spPr>
          <a:xfrm>
            <a:off x="6172200" y="2057400"/>
            <a:ext cx="2971800" cy="369332"/>
          </a:xfrm>
          <a:prstGeom prst="rect">
            <a:avLst/>
          </a:prstGeom>
          <a:solidFill>
            <a:srgbClr val="FFFF00"/>
          </a:solidFill>
        </p:spPr>
        <p:txBody>
          <a:bodyPr wrap="square">
            <a:spAutoFit/>
          </a:bodyPr>
          <a:lstStyle/>
          <a:p>
            <a:r>
              <a:rPr lang="en-US" dirty="0" smtClean="0">
                <a:latin typeface="Arial Black" pitchFamily="34" charset="0"/>
              </a:rPr>
              <a:t>Spiritual Death</a:t>
            </a:r>
            <a:endParaRPr lang="en-US" dirty="0">
              <a:latin typeface="Arial Black" pitchFamily="34" charset="0"/>
            </a:endParaRPr>
          </a:p>
        </p:txBody>
      </p:sp>
      <p:pic>
        <p:nvPicPr>
          <p:cNvPr id="19" name="Picture 18" descr="sinner.jpg"/>
          <p:cNvPicPr>
            <a:picLocks noChangeAspect="1"/>
          </p:cNvPicPr>
          <p:nvPr/>
        </p:nvPicPr>
        <p:blipFill>
          <a:blip r:embed="rId3" cstate="print"/>
          <a:stretch>
            <a:fillRect/>
          </a:stretch>
        </p:blipFill>
        <p:spPr>
          <a:xfrm>
            <a:off x="4648200" y="2438400"/>
            <a:ext cx="4495800" cy="1828800"/>
          </a:xfrm>
          <a:prstGeom prst="rect">
            <a:avLst/>
          </a:prstGeom>
        </p:spPr>
      </p:pic>
      <p:sp>
        <p:nvSpPr>
          <p:cNvPr id="11" name="Rectangle 10"/>
          <p:cNvSpPr/>
          <p:nvPr/>
        </p:nvSpPr>
        <p:spPr>
          <a:xfrm>
            <a:off x="457200" y="2057400"/>
            <a:ext cx="2971800" cy="369332"/>
          </a:xfrm>
          <a:prstGeom prst="rect">
            <a:avLst/>
          </a:prstGeom>
          <a:solidFill>
            <a:srgbClr val="FFFF00"/>
          </a:solidFill>
        </p:spPr>
        <p:txBody>
          <a:bodyPr wrap="square">
            <a:spAutoFit/>
          </a:bodyPr>
          <a:lstStyle/>
          <a:p>
            <a:r>
              <a:rPr lang="en-US" dirty="0" smtClean="0">
                <a:latin typeface="Arial Black" pitchFamily="34" charset="0"/>
              </a:rPr>
              <a:t>Physical Death</a:t>
            </a:r>
            <a:endParaRPr lang="en-US" dirty="0">
              <a:latin typeface="Arial Black" pitchFamily="34" charset="0"/>
            </a:endParaRPr>
          </a:p>
        </p:txBody>
      </p:sp>
      <p:sp>
        <p:nvSpPr>
          <p:cNvPr id="20" name="Rectangle 19"/>
          <p:cNvSpPr/>
          <p:nvPr/>
        </p:nvSpPr>
        <p:spPr>
          <a:xfrm>
            <a:off x="914400" y="4343400"/>
            <a:ext cx="2971800" cy="369332"/>
          </a:xfrm>
          <a:prstGeom prst="rect">
            <a:avLst/>
          </a:prstGeom>
          <a:solidFill>
            <a:srgbClr val="FFFF00"/>
          </a:solidFill>
        </p:spPr>
        <p:txBody>
          <a:bodyPr wrap="square">
            <a:spAutoFit/>
          </a:bodyPr>
          <a:lstStyle/>
          <a:p>
            <a:r>
              <a:rPr lang="en-US" dirty="0" smtClean="0">
                <a:latin typeface="Arial Black" pitchFamily="34" charset="0"/>
              </a:rPr>
              <a:t>Eternal Death</a:t>
            </a:r>
            <a:endParaRPr lang="en-US" dirty="0">
              <a:latin typeface="Arial Black" pitchFamily="34" charset="0"/>
            </a:endParaRPr>
          </a:p>
        </p:txBody>
      </p:sp>
      <p:pic>
        <p:nvPicPr>
          <p:cNvPr id="21" name="Picture 20" descr="hell.jpg"/>
          <p:cNvPicPr>
            <a:picLocks noChangeAspect="1"/>
          </p:cNvPicPr>
          <p:nvPr/>
        </p:nvPicPr>
        <p:blipFill>
          <a:blip r:embed="rId4" cstate="print"/>
          <a:stretch>
            <a:fillRect/>
          </a:stretch>
        </p:blipFill>
        <p:spPr>
          <a:xfrm>
            <a:off x="304800" y="4800601"/>
            <a:ext cx="4191000" cy="2057400"/>
          </a:xfrm>
          <a:prstGeom prst="rect">
            <a:avLst/>
          </a:prstGeom>
        </p:spPr>
      </p:pic>
      <p:sp>
        <p:nvSpPr>
          <p:cNvPr id="22" name="Rectangle 21"/>
          <p:cNvSpPr/>
          <p:nvPr/>
        </p:nvSpPr>
        <p:spPr>
          <a:xfrm>
            <a:off x="5562600" y="4267200"/>
            <a:ext cx="2971800" cy="369332"/>
          </a:xfrm>
          <a:prstGeom prst="rect">
            <a:avLst/>
          </a:prstGeom>
          <a:solidFill>
            <a:srgbClr val="FFFF00"/>
          </a:solidFill>
        </p:spPr>
        <p:txBody>
          <a:bodyPr wrap="square">
            <a:spAutoFit/>
          </a:bodyPr>
          <a:lstStyle/>
          <a:p>
            <a:r>
              <a:rPr lang="en-US" dirty="0" smtClean="0">
                <a:latin typeface="Arial Black" pitchFamily="34" charset="0"/>
              </a:rPr>
              <a:t>The Second Death</a:t>
            </a:r>
            <a:endParaRPr lang="en-US" dirty="0">
              <a:latin typeface="Arial Black" pitchFamily="34" charset="0"/>
            </a:endParaRPr>
          </a:p>
        </p:txBody>
      </p:sp>
      <p:pic>
        <p:nvPicPr>
          <p:cNvPr id="23" name="Picture 22" descr="second death.jpg"/>
          <p:cNvPicPr>
            <a:picLocks noChangeAspect="1"/>
          </p:cNvPicPr>
          <p:nvPr/>
        </p:nvPicPr>
        <p:blipFill>
          <a:blip r:embed="rId5" cstate="print"/>
          <a:stretch>
            <a:fillRect/>
          </a:stretch>
        </p:blipFill>
        <p:spPr>
          <a:xfrm>
            <a:off x="4572000" y="4724400"/>
            <a:ext cx="4572000" cy="2133600"/>
          </a:xfrm>
          <a:prstGeom prst="rect">
            <a:avLst/>
          </a:prstGeom>
        </p:spPr>
      </p:pic>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0" name="Picture 9" descr="unleavened Bread (3).jpg"/>
          <p:cNvPicPr>
            <a:picLocks noChangeAspect="1"/>
          </p:cNvPicPr>
          <p:nvPr/>
        </p:nvPicPr>
        <p:blipFill>
          <a:blip r:embed="rId2" cstate="print"/>
          <a:stretch>
            <a:fillRect/>
          </a:stretch>
        </p:blipFill>
        <p:spPr>
          <a:xfrm>
            <a:off x="0" y="1143000"/>
            <a:ext cx="9144000" cy="57150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0" y="1905000"/>
            <a:ext cx="9144000" cy="1323439"/>
          </a:xfrm>
          <a:prstGeom prst="rect">
            <a:avLst/>
          </a:prstGeom>
          <a:solidFill>
            <a:srgbClr val="FFFF00"/>
          </a:solidFill>
        </p:spPr>
        <p:txBody>
          <a:bodyPr wrap="square">
            <a:spAutoFit/>
          </a:bodyPr>
          <a:lstStyle/>
          <a:p>
            <a:r>
              <a:rPr lang="en-US" sz="2000" b="1" dirty="0" smtClean="0">
                <a:latin typeface="Comic Sans MS" pitchFamily="66" charset="0"/>
              </a:rPr>
              <a:t>1Co 5:8  Therefore, let us keep the feast, not with old leaven, nor with leaven of vice and malice and wickedness, but with the unleavened [</a:t>
            </a:r>
            <a:r>
              <a:rPr lang="en-US" sz="2000" b="1" i="1" dirty="0" smtClean="0">
                <a:latin typeface="Comic Sans MS" pitchFamily="66" charset="0"/>
              </a:rPr>
              <a:t>bread] of purity (nobility, honor) and sincerity and [unadulterated] truth. [Exod. 12:19; 13:7; Deut. 16:3.] </a:t>
            </a:r>
          </a:p>
        </p:txBody>
      </p:sp>
      <p:pic>
        <p:nvPicPr>
          <p:cNvPr id="11" name="Picture 10" descr="Jesus.jpg"/>
          <p:cNvPicPr>
            <a:picLocks noChangeAspect="1"/>
          </p:cNvPicPr>
          <p:nvPr/>
        </p:nvPicPr>
        <p:blipFill>
          <a:blip r:embed="rId3" cstate="print"/>
          <a:stretch>
            <a:fillRect/>
          </a:stretch>
        </p:blipFill>
        <p:spPr>
          <a:xfrm>
            <a:off x="152400" y="3505200"/>
            <a:ext cx="3276600" cy="3124200"/>
          </a:xfrm>
          <a:prstGeom prst="rect">
            <a:avLst/>
          </a:prstGeom>
        </p:spPr>
      </p:pic>
      <p:sp>
        <p:nvSpPr>
          <p:cNvPr id="12" name="Rectangle 11"/>
          <p:cNvSpPr/>
          <p:nvPr/>
        </p:nvSpPr>
        <p:spPr>
          <a:xfrm>
            <a:off x="3733800" y="3352800"/>
            <a:ext cx="5410200" cy="1200329"/>
          </a:xfrm>
          <a:prstGeom prst="rect">
            <a:avLst/>
          </a:prstGeom>
          <a:solidFill>
            <a:srgbClr val="FFFF00"/>
          </a:solidFill>
        </p:spPr>
        <p:txBody>
          <a:bodyPr wrap="square">
            <a:spAutoFit/>
          </a:bodyPr>
          <a:lstStyle/>
          <a:p>
            <a:r>
              <a:rPr lang="en-US" b="1" dirty="0" smtClean="0">
                <a:latin typeface="Arial Black" pitchFamily="34" charset="0"/>
              </a:rPr>
              <a:t>Joh</a:t>
            </a:r>
            <a:r>
              <a:rPr lang="en-US" b="1" dirty="0" smtClean="0">
                <a:latin typeface="Arial Black" pitchFamily="34" charset="0"/>
              </a:rPr>
              <a:t> 1:1  IN THE beginning [</a:t>
            </a:r>
            <a:r>
              <a:rPr lang="en-US" b="1" i="1" dirty="0" smtClean="0">
                <a:latin typeface="Arial Black" pitchFamily="34" charset="0"/>
              </a:rPr>
              <a:t>before all time] was the Word (Christ), and the Word was with God, and the Word was God Himself. [Isa. 9:6.] </a:t>
            </a:r>
          </a:p>
        </p:txBody>
      </p:sp>
      <p:sp>
        <p:nvSpPr>
          <p:cNvPr id="13" name="Rectangle 12"/>
          <p:cNvSpPr/>
          <p:nvPr/>
        </p:nvSpPr>
        <p:spPr>
          <a:xfrm>
            <a:off x="3733800" y="4648200"/>
            <a:ext cx="5410200" cy="923330"/>
          </a:xfrm>
          <a:prstGeom prst="rect">
            <a:avLst/>
          </a:prstGeom>
          <a:solidFill>
            <a:srgbClr val="FFFF00"/>
          </a:solidFill>
        </p:spPr>
        <p:txBody>
          <a:bodyPr wrap="square">
            <a:spAutoFit/>
          </a:bodyPr>
          <a:lstStyle/>
          <a:p>
            <a:r>
              <a:rPr lang="en-US" b="1" dirty="0" smtClean="0">
                <a:latin typeface="Arial Black" pitchFamily="34" charset="0"/>
              </a:rPr>
              <a:t>Psa</a:t>
            </a:r>
            <a:r>
              <a:rPr lang="en-US" b="1" dirty="0" smtClean="0">
                <a:latin typeface="Arial Black" pitchFamily="34" charset="0"/>
              </a:rPr>
              <a:t> 19:7  The law of the LORD </a:t>
            </a:r>
            <a:r>
              <a:rPr lang="en-US" b="1" i="1" dirty="0" smtClean="0">
                <a:latin typeface="Arial Black" pitchFamily="34" charset="0"/>
              </a:rPr>
              <a:t>is perfect, converting the soul: the testimony of the LORD is sure, making wise the simple. </a:t>
            </a:r>
          </a:p>
        </p:txBody>
      </p:sp>
      <p:sp>
        <p:nvSpPr>
          <p:cNvPr id="14" name="Rectangle 1"/>
          <p:cNvSpPr>
            <a:spLocks noChangeArrowheads="1"/>
          </p:cNvSpPr>
          <p:nvPr/>
        </p:nvSpPr>
        <p:spPr bwMode="auto">
          <a:xfrm>
            <a:off x="0" y="838200"/>
            <a:ext cx="9144000" cy="101566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The seven day </a:t>
            </a:r>
            <a:r>
              <a:rPr lang="en-US" sz="2000" b="1" i="1" dirty="0" smtClean="0">
                <a:latin typeface="Comic Sans MS" pitchFamily="66" charset="0"/>
                <a:ea typeface="Times New Roman" pitchFamily="18" charset="0"/>
                <a:cs typeface="Arial" pitchFamily="34" charset="0"/>
              </a:rPr>
              <a:t>Feast speaks of  complete </a:t>
            </a:r>
            <a:r>
              <a:rPr lang="en-US" sz="2000" b="1" i="1" dirty="0" smtClean="0">
                <a:latin typeface="Comic Sans MS" pitchFamily="66" charset="0"/>
                <a:ea typeface="Times New Roman" pitchFamily="18" charset="0"/>
                <a:cs typeface="Arial" pitchFamily="34" charset="0"/>
              </a:rPr>
              <a:t>Separation </a:t>
            </a:r>
            <a:r>
              <a:rPr lang="en-US" sz="2000" b="1" i="1" dirty="0" smtClean="0">
                <a:latin typeface="Comic Sans MS" pitchFamily="66" charset="0"/>
                <a:ea typeface="Times New Roman" pitchFamily="18" charset="0"/>
                <a:cs typeface="Arial" pitchFamily="34" charset="0"/>
              </a:rPr>
              <a:t>of the believer from all things that are leavened (sinful) to feed upon Christ who is the believers pure Bread.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3733800" y="5657671"/>
            <a:ext cx="5410200" cy="1200329"/>
          </a:xfrm>
          <a:prstGeom prst="rect">
            <a:avLst/>
          </a:prstGeom>
          <a:solidFill>
            <a:srgbClr val="FFFF00"/>
          </a:solidFill>
        </p:spPr>
        <p:txBody>
          <a:bodyPr wrap="square">
            <a:spAutoFit/>
          </a:bodyPr>
          <a:lstStyle/>
          <a:p>
            <a:r>
              <a:rPr lang="en-US" dirty="0" smtClean="0">
                <a:latin typeface="Arial Black" pitchFamily="34" charset="0"/>
              </a:rPr>
              <a:t>Job 23:12  Neither have I gone back from the commandment of his lips; I have esteemed the words of his mouth more than my necessary </a:t>
            </a:r>
            <a:r>
              <a:rPr lang="en-US" i="1" dirty="0" smtClean="0">
                <a:latin typeface="Arial Black" pitchFamily="34" charset="0"/>
              </a:rPr>
              <a:t>food</a:t>
            </a:r>
            <a:r>
              <a:rPr lang="en-US" i="1" dirty="0" smtClean="0"/>
              <a:t>. </a:t>
            </a:r>
          </a:p>
        </p:txBody>
      </p:sp>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0" y="1143000"/>
            <a:ext cx="9144000" cy="1477328"/>
          </a:xfrm>
          <a:prstGeom prst="rect">
            <a:avLst/>
          </a:prstGeom>
          <a:solidFill>
            <a:srgbClr val="FFFF00"/>
          </a:solidFill>
        </p:spPr>
        <p:txBody>
          <a:bodyPr wrap="square" rtlCol="0">
            <a:spAutoFit/>
          </a:bodyPr>
          <a:lstStyle/>
          <a:p>
            <a:r>
              <a:rPr lang="en-US" b="1" dirty="0" smtClean="0">
                <a:latin typeface="Arial Black" pitchFamily="34" charset="0"/>
              </a:rPr>
              <a:t>1Co 5:7  Purge out therefore the old leaven, that ye may be a new lump, </a:t>
            </a:r>
            <a:r>
              <a:rPr lang="en-US" b="1" dirty="0" smtClean="0">
                <a:solidFill>
                  <a:srgbClr val="FF0000"/>
                </a:solidFill>
                <a:latin typeface="Arial Black" pitchFamily="34" charset="0"/>
              </a:rPr>
              <a:t>as ye are unleavened. </a:t>
            </a:r>
          </a:p>
          <a:p>
            <a:r>
              <a:rPr lang="en-US" b="1" dirty="0" smtClean="0">
                <a:latin typeface="Arial Black" pitchFamily="34" charset="0"/>
              </a:rPr>
              <a:t>1Co 5:8  Therefore let us keep the feast, not with old leaven, neither with the leaven of malice and wickedness; but with the unleavened </a:t>
            </a:r>
            <a:r>
              <a:rPr lang="en-US" b="1" i="1" dirty="0" smtClean="0">
                <a:latin typeface="Arial Black" pitchFamily="34" charset="0"/>
              </a:rPr>
              <a:t>bread of sincerity and truth. </a:t>
            </a:r>
            <a:endParaRPr lang="en-US" b="1" dirty="0">
              <a:solidFill>
                <a:srgbClr val="FFFF00"/>
              </a:solidFill>
            </a:endParaRPr>
          </a:p>
        </p:txBody>
      </p:sp>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0" y="4549676"/>
            <a:ext cx="8991600" cy="2308324"/>
          </a:xfrm>
          <a:prstGeom prst="rect">
            <a:avLst/>
          </a:prstGeom>
          <a:solidFill>
            <a:srgbClr val="FFFF00"/>
          </a:solidFill>
        </p:spPr>
        <p:txBody>
          <a:bodyPr wrap="square">
            <a:spAutoFit/>
          </a:bodyPr>
          <a:lstStyle/>
          <a:p>
            <a:r>
              <a:rPr lang="en-US" dirty="0" smtClean="0">
                <a:latin typeface="Arial Black" pitchFamily="34" charset="0"/>
              </a:rPr>
              <a:t>Then the fire was lit, and the flame blazed furiously. We who were privileged to witness it saw a great miracle, and this is why we have been preserved, to tell the story. The fire shaped itself into the form of an arch, like the sail of a ship when filled with the wind, and formed a circle around the body of the martyr. Inside it, he looked not like flesh that is burnt, </a:t>
            </a:r>
            <a:r>
              <a:rPr lang="en-US" dirty="0" smtClean="0">
                <a:solidFill>
                  <a:srgbClr val="FF0000"/>
                </a:solidFill>
                <a:latin typeface="Arial Black" pitchFamily="34" charset="0"/>
              </a:rPr>
              <a:t>but like bread that is baked, </a:t>
            </a:r>
            <a:r>
              <a:rPr lang="en-US" dirty="0" smtClean="0">
                <a:latin typeface="Arial Black" pitchFamily="34" charset="0"/>
              </a:rPr>
              <a:t>or gold and silver glowing in a furnace. And we smelt a sweet scent, like frankincense or some such precious spices.</a:t>
            </a:r>
            <a:endParaRPr lang="en-US" dirty="0">
              <a:latin typeface="Arial Black" pitchFamily="34" charset="0"/>
            </a:endParaRPr>
          </a:p>
        </p:txBody>
      </p:sp>
      <p:pic>
        <p:nvPicPr>
          <p:cNvPr id="10" name="Picture 9" descr="polycarp.jpg"/>
          <p:cNvPicPr>
            <a:picLocks noChangeAspect="1"/>
          </p:cNvPicPr>
          <p:nvPr/>
        </p:nvPicPr>
        <p:blipFill>
          <a:blip r:embed="rId2" cstate="print"/>
          <a:stretch>
            <a:fillRect/>
          </a:stretch>
        </p:blipFill>
        <p:spPr>
          <a:xfrm>
            <a:off x="5029200" y="2438400"/>
            <a:ext cx="4114800" cy="2057399"/>
          </a:xfrm>
          <a:prstGeom prst="rect">
            <a:avLst/>
          </a:prstGeom>
        </p:spPr>
      </p:pic>
      <p:sp>
        <p:nvSpPr>
          <p:cNvPr id="11" name="TextBox 10"/>
          <p:cNvSpPr txBox="1"/>
          <p:nvPr/>
        </p:nvSpPr>
        <p:spPr>
          <a:xfrm>
            <a:off x="0" y="2590800"/>
            <a:ext cx="4800600" cy="954107"/>
          </a:xfrm>
          <a:prstGeom prst="rect">
            <a:avLst/>
          </a:prstGeom>
          <a:solidFill>
            <a:srgbClr val="FFFF00"/>
          </a:solidFill>
        </p:spPr>
        <p:txBody>
          <a:bodyPr wrap="square" rtlCol="0">
            <a:spAutoFit/>
          </a:bodyPr>
          <a:lstStyle/>
          <a:p>
            <a:r>
              <a:rPr lang="en-US" sz="2800" dirty="0" smtClean="0">
                <a:latin typeface="Arial Black" pitchFamily="34" charset="0"/>
              </a:rPr>
              <a:t>Polycarp Jesus‘ unleavened Martyr</a:t>
            </a:r>
            <a:endParaRPr lang="en-US" sz="2800" dirty="0">
              <a:latin typeface="Arial Black" pitchFamily="34" charset="0"/>
            </a:endParaRPr>
          </a:p>
        </p:txBody>
      </p:sp>
      <p:sp>
        <p:nvSpPr>
          <p:cNvPr id="12" name="Rectangle 11"/>
          <p:cNvSpPr/>
          <p:nvPr/>
        </p:nvSpPr>
        <p:spPr>
          <a:xfrm>
            <a:off x="228600" y="3581400"/>
            <a:ext cx="4191000" cy="923330"/>
          </a:xfrm>
          <a:prstGeom prst="rect">
            <a:avLst/>
          </a:prstGeom>
          <a:solidFill>
            <a:srgbClr val="FFFF00"/>
          </a:solidFill>
        </p:spPr>
        <p:txBody>
          <a:bodyPr wrap="square">
            <a:spAutoFit/>
          </a:bodyPr>
          <a:lstStyle/>
          <a:p>
            <a:r>
              <a:rPr lang="en-US" dirty="0" smtClean="0">
                <a:latin typeface="Arial Black" pitchFamily="34" charset="0"/>
              </a:rPr>
              <a:t>160 AD, of the martyrdom of Polycarp, the Bishop of the church in Smyrna</a:t>
            </a:r>
            <a:endParaRPr lang="en-US" dirty="0">
              <a:latin typeface="Arial Black" pitchFamily="34" charset="0"/>
            </a:endParaRPr>
          </a:p>
        </p:txBody>
      </p:sp>
      <p:sp>
        <p:nvSpPr>
          <p:cNvPr id="13" name="TextBox 12"/>
          <p:cNvSpPr txBox="1"/>
          <p:nvPr/>
        </p:nvSpPr>
        <p:spPr>
          <a:xfrm>
            <a:off x="304800" y="609600"/>
            <a:ext cx="8839200" cy="523220"/>
          </a:xfrm>
          <a:prstGeom prst="rect">
            <a:avLst/>
          </a:prstGeom>
          <a:solidFill>
            <a:srgbClr val="FFFF00"/>
          </a:solidFill>
        </p:spPr>
        <p:txBody>
          <a:bodyPr wrap="square" rtlCol="0">
            <a:spAutoFit/>
          </a:bodyPr>
          <a:lstStyle/>
          <a:p>
            <a:pPr algn="ctr"/>
            <a:r>
              <a:rPr lang="en-US" sz="2800" dirty="0" smtClean="0">
                <a:solidFill>
                  <a:srgbClr val="0070C0"/>
                </a:solidFill>
                <a:latin typeface="Arial Black" pitchFamily="34" charset="0"/>
              </a:rPr>
              <a:t>The Bible calls Believers Unleavened</a:t>
            </a:r>
            <a:endParaRPr lang="en-US" sz="2800" dirty="0">
              <a:solidFill>
                <a:srgbClr val="0070C0"/>
              </a:solidFill>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a:xfrm>
            <a:off x="0" y="4267200"/>
            <a:ext cx="9144000" cy="523220"/>
          </a:xfrm>
          <a:prstGeom prst="rect">
            <a:avLst/>
          </a:prstGeom>
          <a:solidFill>
            <a:srgbClr val="0070C0"/>
          </a:solidFill>
        </p:spPr>
        <p:txBody>
          <a:bodyPr wrap="square" lIns="91440" tIns="45720" rIns="91440" bIns="45720">
            <a:spAutoFit/>
          </a:bodyPr>
          <a:lstStyle/>
          <a:p>
            <a:pPr algn="ct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TextBox 4"/>
          <p:cNvSpPr txBox="1"/>
          <p:nvPr/>
        </p:nvSpPr>
        <p:spPr>
          <a:xfrm>
            <a:off x="0" y="685800"/>
            <a:ext cx="9144000" cy="584775"/>
          </a:xfrm>
          <a:prstGeom prst="rect">
            <a:avLst/>
          </a:prstGeom>
          <a:solidFill>
            <a:srgbClr val="FFFF00"/>
          </a:solidFill>
        </p:spPr>
        <p:txBody>
          <a:bodyPr wrap="square" rtlCol="0">
            <a:spAutoFit/>
          </a:bodyPr>
          <a:lstStyle/>
          <a:p>
            <a:pPr algn="ctr"/>
            <a:r>
              <a:rPr lang="en-US" sz="3200" b="1" dirty="0" smtClean="0">
                <a:latin typeface="Arial Black" pitchFamily="34" charset="0"/>
              </a:rPr>
              <a:t>This Feast was to Last for 7 Days</a:t>
            </a:r>
            <a:endParaRPr lang="en-US" b="1" dirty="0">
              <a:solidFill>
                <a:srgbClr val="FFFF00"/>
              </a:solidFill>
            </a:endParaRPr>
          </a:p>
        </p:txBody>
      </p:sp>
      <p:sp>
        <p:nvSpPr>
          <p:cNvPr id="7" name="Rectangle 6"/>
          <p:cNvSpPr/>
          <p:nvPr/>
        </p:nvSpPr>
        <p:spPr>
          <a:xfrm>
            <a:off x="1" y="0"/>
            <a:ext cx="9144000" cy="707886"/>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Arc 3"/>
          <p:cNvSpPr/>
          <p:nvPr/>
        </p:nvSpPr>
        <p:spPr>
          <a:xfrm>
            <a:off x="0" y="2209800"/>
            <a:ext cx="3124200" cy="7620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15</a:t>
            </a:r>
            <a:r>
              <a:rPr lang="en-US" baseline="30000" dirty="0" smtClean="0">
                <a:solidFill>
                  <a:schemeClr val="bg1"/>
                </a:solidFill>
                <a:latin typeface="Arial Black" pitchFamily="34" charset="0"/>
              </a:rPr>
              <a:t>th</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6" name="Arc 5"/>
          <p:cNvSpPr/>
          <p:nvPr/>
        </p:nvSpPr>
        <p:spPr>
          <a:xfrm>
            <a:off x="5638800" y="2209800"/>
            <a:ext cx="3200400" cy="914400"/>
          </a:xfrm>
          <a:prstGeom prst="arc">
            <a:avLst>
              <a:gd name="adj1" fmla="val 10590067"/>
              <a:gd name="adj2" fmla="val 112212"/>
            </a:avLst>
          </a:prstGeom>
          <a:solidFill>
            <a:srgbClr val="C000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chemeClr val="bg1"/>
                </a:solidFill>
                <a:latin typeface="Arial Black" pitchFamily="34" charset="0"/>
              </a:rPr>
              <a:t>Nisan 21</a:t>
            </a:r>
            <a:r>
              <a:rPr lang="en-US" baseline="30000" dirty="0" smtClean="0">
                <a:solidFill>
                  <a:schemeClr val="bg1"/>
                </a:solidFill>
                <a:latin typeface="Arial Black" pitchFamily="34" charset="0"/>
              </a:rPr>
              <a:t>st</a:t>
            </a:r>
            <a:r>
              <a:rPr lang="en-US" dirty="0" smtClean="0">
                <a:solidFill>
                  <a:schemeClr val="bg1"/>
                </a:solidFill>
                <a:latin typeface="Arial Black" pitchFamily="34" charset="0"/>
              </a:rPr>
              <a:t>  Day</a:t>
            </a:r>
          </a:p>
          <a:p>
            <a:pPr algn="ctr"/>
            <a:r>
              <a:rPr lang="en-US" dirty="0" smtClean="0">
                <a:solidFill>
                  <a:schemeClr val="bg1"/>
                </a:solidFill>
                <a:latin typeface="Arial Black" pitchFamily="34" charset="0"/>
              </a:rPr>
              <a:t>Unleavened Bread</a:t>
            </a:r>
            <a:endParaRPr lang="en-US" dirty="0">
              <a:solidFill>
                <a:schemeClr val="bg1"/>
              </a:solidFill>
              <a:latin typeface="Arial Black" pitchFamily="34" charset="0"/>
            </a:endParaRPr>
          </a:p>
        </p:txBody>
      </p:sp>
      <p:sp>
        <p:nvSpPr>
          <p:cNvPr id="8" name="Arc 7"/>
          <p:cNvSpPr/>
          <p:nvPr/>
        </p:nvSpPr>
        <p:spPr>
          <a:xfrm>
            <a:off x="1600200" y="1219200"/>
            <a:ext cx="6553200" cy="1143000"/>
          </a:xfrm>
          <a:prstGeom prst="arc">
            <a:avLst>
              <a:gd name="adj1" fmla="val 10217090"/>
              <a:gd name="adj2" fmla="val 559931"/>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7 Day Feast of Unleavened Bread</a:t>
            </a:r>
            <a:endParaRPr lang="en-US" dirty="0">
              <a:latin typeface="Arial Black" pitchFamily="34" charset="0"/>
            </a:endParaRPr>
          </a:p>
        </p:txBody>
      </p:sp>
      <p:sp>
        <p:nvSpPr>
          <p:cNvPr id="9" name="Rectangle 1"/>
          <p:cNvSpPr>
            <a:spLocks noChangeArrowheads="1"/>
          </p:cNvSpPr>
          <p:nvPr/>
        </p:nvSpPr>
        <p:spPr bwMode="auto">
          <a:xfrm>
            <a:off x="0" y="3276600"/>
            <a:ext cx="9144000" cy="120032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Arial Black" pitchFamily="34" charset="0"/>
              </a:rPr>
              <a:t>The number 7 Seven is God’s number of perfection. It is used over 700 times in the Bible, showing us that  Gods book is perfect and complete. </a:t>
            </a:r>
            <a:endParaRPr kumimoji="0" lang="en-US" sz="2400" b="0" u="none" strike="noStrike" cap="none" normalizeH="0" baseline="0" dirty="0" smtClean="0">
              <a:ln>
                <a:noFill/>
              </a:ln>
              <a:effectLst/>
              <a:latin typeface="Arial Black" pitchFamily="34" charset="0"/>
              <a:cs typeface="Arial" pitchFamily="34" charset="0"/>
            </a:endParaRPr>
          </a:p>
        </p:txBody>
      </p:sp>
      <p:sp>
        <p:nvSpPr>
          <p:cNvPr id="10" name="Rectangle 9"/>
          <p:cNvSpPr/>
          <p:nvPr/>
        </p:nvSpPr>
        <p:spPr>
          <a:xfrm>
            <a:off x="0" y="4549676"/>
            <a:ext cx="9144000" cy="2308324"/>
          </a:xfrm>
          <a:prstGeom prst="rect">
            <a:avLst/>
          </a:prstGeom>
          <a:solidFill>
            <a:srgbClr val="FFFF00"/>
          </a:solidFill>
        </p:spPr>
        <p:txBody>
          <a:bodyPr wrap="square">
            <a:spAutoFit/>
          </a:bodyPr>
          <a:lstStyle/>
          <a:p>
            <a:r>
              <a:rPr lang="en-US" sz="2400" b="1" i="1" dirty="0" smtClean="0">
                <a:latin typeface="Arial Black" pitchFamily="34" charset="0"/>
              </a:rPr>
              <a:t>A common phrase that is found in the Old Testament, "</a:t>
            </a:r>
            <a:r>
              <a:rPr lang="en-US" sz="2400" b="1" i="1" dirty="0" smtClean="0">
                <a:solidFill>
                  <a:srgbClr val="0070C0"/>
                </a:solidFill>
                <a:latin typeface="Arial Black" pitchFamily="34" charset="0"/>
              </a:rPr>
              <a:t>Thus </a:t>
            </a:r>
            <a:r>
              <a:rPr lang="en-US" sz="2400" b="1" i="1" dirty="0" smtClean="0">
                <a:solidFill>
                  <a:srgbClr val="0070C0"/>
                </a:solidFill>
                <a:latin typeface="Arial Black" pitchFamily="34" charset="0"/>
              </a:rPr>
              <a:t>saith</a:t>
            </a:r>
            <a:r>
              <a:rPr lang="en-US" sz="2400" b="1" i="1" dirty="0" smtClean="0">
                <a:solidFill>
                  <a:srgbClr val="0070C0"/>
                </a:solidFill>
                <a:latin typeface="Arial Black" pitchFamily="34" charset="0"/>
              </a:rPr>
              <a:t> the Lord of Hosts", </a:t>
            </a:r>
            <a:r>
              <a:rPr lang="en-US" sz="2400" b="1" i="1" dirty="0" smtClean="0">
                <a:latin typeface="Arial Black" pitchFamily="34" charset="0"/>
              </a:rPr>
              <a:t>is a phrase that reveals to us that God has indeed given us the very words that have come directly from His mouth. This phrase is found exactly </a:t>
            </a:r>
            <a:r>
              <a:rPr lang="en-US" sz="2400" b="1" i="1" dirty="0" smtClean="0">
                <a:solidFill>
                  <a:srgbClr val="0070C0"/>
                </a:solidFill>
                <a:latin typeface="Arial Black" pitchFamily="34" charset="0"/>
              </a:rPr>
              <a:t>70 (7 x 10) </a:t>
            </a:r>
            <a:r>
              <a:rPr lang="en-US" sz="2400" b="1" i="1" dirty="0" smtClean="0">
                <a:latin typeface="Arial Black" pitchFamily="34" charset="0"/>
              </a:rPr>
              <a:t>times in the King James Bible.</a:t>
            </a:r>
            <a:endParaRPr lang="en-US" sz="2400" dirty="0">
              <a:latin typeface="Arial Black" pitchFamily="34" charset="0"/>
            </a:endParaRPr>
          </a:p>
        </p:txBody>
      </p:sp>
      <p:sp>
        <p:nvSpPr>
          <p:cNvPr id="11" name="Rectangle 10"/>
          <p:cNvSpPr/>
          <p:nvPr/>
        </p:nvSpPr>
        <p:spPr>
          <a:xfrm>
            <a:off x="0" y="2743200"/>
            <a:ext cx="9144000" cy="523220"/>
          </a:xfrm>
          <a:prstGeom prst="rect">
            <a:avLst/>
          </a:prstGeom>
          <a:solidFill>
            <a:srgbClr val="0070C0"/>
          </a:solidFill>
        </p:spPr>
        <p:txBody>
          <a:bodyPr wrap="square" lIns="91440" tIns="45720" rIns="91440" bIns="45720">
            <a:spAutoFit/>
          </a:bodyPr>
          <a:lstStyle/>
          <a:p>
            <a:pPr algn="ctr"/>
            <a:r>
              <a:rPr lang="en-U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Lets take a Brief look at the meaning of the number 7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1631216"/>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Black" pitchFamily="34" charset="0"/>
                <a:ea typeface="Calibri" pitchFamily="34" charset="0"/>
                <a:cs typeface="Times New Roman" pitchFamily="18" charset="0"/>
              </a:rPr>
              <a:t>The number 7 is God's  number throughout the Bible, and is associated with Divine completion and perfection. It becomes apparent to most who read the Scriptures that the number 7 is the most significant number in all of the Scriptures. Some examples of this are……</a:t>
            </a:r>
            <a:endParaRPr kumimoji="0" lang="en-US" sz="2000" b="0" i="0" u="none" strike="noStrike" cap="none" normalizeH="0" baseline="0" dirty="0" smtClean="0">
              <a:ln>
                <a:noFill/>
              </a:ln>
              <a:solidFill>
                <a:schemeClr val="bg1"/>
              </a:solidFill>
              <a:effectLst/>
              <a:latin typeface="Arial Black" pitchFamily="34" charset="0"/>
              <a:cs typeface="Arial" pitchFamily="34" charset="0"/>
            </a:endParaRPr>
          </a:p>
        </p:txBody>
      </p:sp>
      <p:pic>
        <p:nvPicPr>
          <p:cNvPr id="7" name="Picture 6" descr="sevens1.jpg"/>
          <p:cNvPicPr>
            <a:picLocks noChangeAspect="1"/>
          </p:cNvPicPr>
          <p:nvPr/>
        </p:nvPicPr>
        <p:blipFill>
          <a:blip r:embed="rId2" cstate="print"/>
          <a:stretch>
            <a:fillRect/>
          </a:stretch>
        </p:blipFill>
        <p:spPr>
          <a:xfrm>
            <a:off x="0" y="1600200"/>
            <a:ext cx="2895600" cy="2819400"/>
          </a:xfrm>
          <a:prstGeom prst="rect">
            <a:avLst/>
          </a:prstGeom>
        </p:spPr>
      </p:pic>
      <p:pic>
        <p:nvPicPr>
          <p:cNvPr id="9" name="Picture 8" descr="sevens2.jpg"/>
          <p:cNvPicPr>
            <a:picLocks noChangeAspect="1"/>
          </p:cNvPicPr>
          <p:nvPr/>
        </p:nvPicPr>
        <p:blipFill>
          <a:blip r:embed="rId3" cstate="print"/>
          <a:stretch>
            <a:fillRect/>
          </a:stretch>
        </p:blipFill>
        <p:spPr>
          <a:xfrm>
            <a:off x="0" y="4419601"/>
            <a:ext cx="2857500" cy="2438400"/>
          </a:xfrm>
          <a:prstGeom prst="rect">
            <a:avLst/>
          </a:prstGeom>
        </p:spPr>
      </p:pic>
      <p:pic>
        <p:nvPicPr>
          <p:cNvPr id="10" name="Picture 9" descr="sevens4.jpg"/>
          <p:cNvPicPr>
            <a:picLocks noChangeAspect="1"/>
          </p:cNvPicPr>
          <p:nvPr/>
        </p:nvPicPr>
        <p:blipFill>
          <a:blip r:embed="rId4" cstate="print"/>
          <a:stretch>
            <a:fillRect/>
          </a:stretch>
        </p:blipFill>
        <p:spPr>
          <a:xfrm>
            <a:off x="2895600" y="1676400"/>
            <a:ext cx="2068945" cy="2667000"/>
          </a:xfrm>
          <a:prstGeom prst="rect">
            <a:avLst/>
          </a:prstGeom>
        </p:spPr>
      </p:pic>
      <p:pic>
        <p:nvPicPr>
          <p:cNvPr id="11" name="Picture 10" descr="sevens5.jpg"/>
          <p:cNvPicPr>
            <a:picLocks noChangeAspect="1"/>
          </p:cNvPicPr>
          <p:nvPr/>
        </p:nvPicPr>
        <p:blipFill>
          <a:blip r:embed="rId5" cstate="print"/>
          <a:stretch>
            <a:fillRect/>
          </a:stretch>
        </p:blipFill>
        <p:spPr>
          <a:xfrm>
            <a:off x="7010400" y="4343400"/>
            <a:ext cx="2133600" cy="2514600"/>
          </a:xfrm>
          <a:prstGeom prst="rect">
            <a:avLst/>
          </a:prstGeom>
        </p:spPr>
      </p:pic>
      <p:pic>
        <p:nvPicPr>
          <p:cNvPr id="12" name="Picture 11" descr="sevens 3.jpg"/>
          <p:cNvPicPr>
            <a:picLocks noChangeAspect="1"/>
          </p:cNvPicPr>
          <p:nvPr/>
        </p:nvPicPr>
        <p:blipFill>
          <a:blip r:embed="rId6" cstate="print"/>
          <a:stretch>
            <a:fillRect/>
          </a:stretch>
        </p:blipFill>
        <p:spPr>
          <a:xfrm>
            <a:off x="5029200" y="1676400"/>
            <a:ext cx="1905000" cy="2667000"/>
          </a:xfrm>
          <a:prstGeom prst="rect">
            <a:avLst/>
          </a:prstGeom>
        </p:spPr>
      </p:pic>
      <p:pic>
        <p:nvPicPr>
          <p:cNvPr id="13" name="Picture 12" descr="sevenfold Holy Spirit.jpg"/>
          <p:cNvPicPr>
            <a:picLocks noChangeAspect="1"/>
          </p:cNvPicPr>
          <p:nvPr/>
        </p:nvPicPr>
        <p:blipFill>
          <a:blip r:embed="rId7" cstate="print"/>
          <a:stretch>
            <a:fillRect/>
          </a:stretch>
        </p:blipFill>
        <p:spPr>
          <a:xfrm>
            <a:off x="3048000" y="4495800"/>
            <a:ext cx="3810000" cy="2362200"/>
          </a:xfrm>
          <a:prstGeom prst="rect">
            <a:avLst/>
          </a:prstGeom>
        </p:spPr>
      </p:pic>
      <p:pic>
        <p:nvPicPr>
          <p:cNvPr id="14" name="Picture 13" descr="7 pillars of Wisdom.jpg"/>
          <p:cNvPicPr>
            <a:picLocks noChangeAspect="1"/>
          </p:cNvPicPr>
          <p:nvPr/>
        </p:nvPicPr>
        <p:blipFill>
          <a:blip r:embed="rId8" cstate="print"/>
          <a:stretch>
            <a:fillRect/>
          </a:stretch>
        </p:blipFill>
        <p:spPr>
          <a:xfrm>
            <a:off x="6934200" y="1676400"/>
            <a:ext cx="2209799" cy="2667000"/>
          </a:xfrm>
          <a:prstGeom prst="rect">
            <a:avLst/>
          </a:prstGeom>
        </p:spPr>
      </p:pic>
      <p:sp>
        <p:nvSpPr>
          <p:cNvPr id="15" name="TextBox 14"/>
          <p:cNvSpPr txBox="1"/>
          <p:nvPr/>
        </p:nvSpPr>
        <p:spPr>
          <a:xfrm>
            <a:off x="6980844" y="1752600"/>
            <a:ext cx="2163156" cy="338554"/>
          </a:xfrm>
          <a:prstGeom prst="rect">
            <a:avLst/>
          </a:prstGeom>
          <a:solidFill>
            <a:srgbClr val="FFFF00"/>
          </a:solidFill>
        </p:spPr>
        <p:txBody>
          <a:bodyPr wrap="none" rtlCol="0">
            <a:spAutoFit/>
          </a:bodyPr>
          <a:lstStyle/>
          <a:p>
            <a:r>
              <a:rPr lang="en-US" sz="1600" b="1" dirty="0" smtClean="0">
                <a:latin typeface="Arial Black" pitchFamily="34" charset="0"/>
              </a:rPr>
              <a:t>Wisdoms 7 pillar</a:t>
            </a:r>
            <a:r>
              <a:rPr lang="en-US" sz="1600" dirty="0" smtClean="0">
                <a:latin typeface="Arial Black" pitchFamily="34" charset="0"/>
              </a:rPr>
              <a:t>s</a:t>
            </a:r>
            <a:endParaRPr lang="en-US" sz="1600" dirty="0">
              <a:latin typeface="Arial Black" pitchFamily="34" charset="0"/>
            </a:endParaRPr>
          </a:p>
        </p:txBody>
      </p:sp>
      <p:sp>
        <p:nvSpPr>
          <p:cNvPr id="16" name="TextBox 15"/>
          <p:cNvSpPr txBox="1"/>
          <p:nvPr/>
        </p:nvSpPr>
        <p:spPr>
          <a:xfrm>
            <a:off x="5181600" y="3276600"/>
            <a:ext cx="1752600" cy="338554"/>
          </a:xfrm>
          <a:prstGeom prst="rect">
            <a:avLst/>
          </a:prstGeom>
          <a:solidFill>
            <a:srgbClr val="FFFF00"/>
          </a:solidFill>
        </p:spPr>
        <p:txBody>
          <a:bodyPr wrap="square" rtlCol="0">
            <a:spAutoFit/>
          </a:bodyPr>
          <a:lstStyle/>
          <a:p>
            <a:r>
              <a:rPr lang="en-US" sz="1600" dirty="0" smtClean="0">
                <a:latin typeface="Arial Black" pitchFamily="34" charset="0"/>
              </a:rPr>
              <a:t>7 Trumpets</a:t>
            </a:r>
            <a:endParaRPr lang="en-US" sz="1600" dirty="0">
              <a:latin typeface="Arial Black" pitchFamily="34" charset="0"/>
            </a:endParaRPr>
          </a:p>
        </p:txBody>
      </p:sp>
      <p:sp>
        <p:nvSpPr>
          <p:cNvPr id="17" name="TextBox 16"/>
          <p:cNvSpPr txBox="1"/>
          <p:nvPr/>
        </p:nvSpPr>
        <p:spPr>
          <a:xfrm>
            <a:off x="5562600" y="3810000"/>
            <a:ext cx="1143000" cy="338554"/>
          </a:xfrm>
          <a:prstGeom prst="rect">
            <a:avLst/>
          </a:prstGeom>
          <a:solidFill>
            <a:srgbClr val="FFFF00"/>
          </a:solidFill>
        </p:spPr>
        <p:txBody>
          <a:bodyPr wrap="square" rtlCol="0">
            <a:spAutoFit/>
          </a:bodyPr>
          <a:lstStyle/>
          <a:p>
            <a:r>
              <a:rPr lang="en-US" sz="1600" dirty="0" smtClean="0">
                <a:latin typeface="Arial Black" pitchFamily="34" charset="0"/>
              </a:rPr>
              <a:t>7 Vials</a:t>
            </a:r>
            <a:endParaRPr lang="en-US" sz="1600" dirty="0">
              <a:latin typeface="Arial Black" pitchFamily="34" charset="0"/>
            </a:endParaRPr>
          </a:p>
        </p:txBody>
      </p:sp>
      <p:sp>
        <p:nvSpPr>
          <p:cNvPr id="18" name="TextBox 17"/>
          <p:cNvSpPr txBox="1"/>
          <p:nvPr/>
        </p:nvSpPr>
        <p:spPr>
          <a:xfrm>
            <a:off x="5410200" y="1905000"/>
            <a:ext cx="1066800" cy="338554"/>
          </a:xfrm>
          <a:prstGeom prst="rect">
            <a:avLst/>
          </a:prstGeom>
          <a:solidFill>
            <a:srgbClr val="FFFF00"/>
          </a:solidFill>
        </p:spPr>
        <p:txBody>
          <a:bodyPr wrap="square" rtlCol="0">
            <a:spAutoFit/>
          </a:bodyPr>
          <a:lstStyle/>
          <a:p>
            <a:r>
              <a:rPr lang="en-US" sz="1600" dirty="0" smtClean="0">
                <a:latin typeface="Arial Black" pitchFamily="34" charset="0"/>
              </a:rPr>
              <a:t>7 Seals</a:t>
            </a:r>
            <a:endParaRPr lang="en-US" sz="1600" dirty="0">
              <a:latin typeface="Arial Black" pitchFamily="34" charset="0"/>
            </a:endParaRPr>
          </a:p>
        </p:txBody>
      </p:sp>
      <p:sp>
        <p:nvSpPr>
          <p:cNvPr id="21" name="TextBox 20"/>
          <p:cNvSpPr txBox="1"/>
          <p:nvPr/>
        </p:nvSpPr>
        <p:spPr>
          <a:xfrm>
            <a:off x="304800" y="1676400"/>
            <a:ext cx="2286000" cy="369332"/>
          </a:xfrm>
          <a:prstGeom prst="rect">
            <a:avLst/>
          </a:prstGeom>
          <a:solidFill>
            <a:srgbClr val="FFFF00"/>
          </a:solidFill>
        </p:spPr>
        <p:txBody>
          <a:bodyPr wrap="square" rtlCol="0">
            <a:spAutoFit/>
          </a:bodyPr>
          <a:lstStyle/>
          <a:p>
            <a:r>
              <a:rPr lang="en-US" dirty="0" smtClean="0">
                <a:latin typeface="Arial Black" pitchFamily="34" charset="0"/>
              </a:rPr>
              <a:t>7 Dispensations</a:t>
            </a:r>
            <a:endParaRPr lang="en-US" dirty="0">
              <a:latin typeface="Arial Black" pitchFamily="34" charset="0"/>
            </a:endParaRPr>
          </a:p>
        </p:txBody>
      </p:sp>
      <p:sp>
        <p:nvSpPr>
          <p:cNvPr id="22" name="TextBox 21"/>
          <p:cNvSpPr txBox="1"/>
          <p:nvPr/>
        </p:nvSpPr>
        <p:spPr>
          <a:xfrm>
            <a:off x="3810000" y="4419600"/>
            <a:ext cx="2057400" cy="307777"/>
          </a:xfrm>
          <a:prstGeom prst="rect">
            <a:avLst/>
          </a:prstGeom>
          <a:solidFill>
            <a:srgbClr val="FFFF00"/>
          </a:solidFill>
        </p:spPr>
        <p:txBody>
          <a:bodyPr wrap="square" rtlCol="0">
            <a:spAutoFit/>
          </a:bodyPr>
          <a:lstStyle/>
          <a:p>
            <a:r>
              <a:rPr lang="en-US" sz="1400" dirty="0" smtClean="0">
                <a:latin typeface="Arial Black" pitchFamily="34" charset="0"/>
              </a:rPr>
              <a:t>7 Fold Holy Spirit</a:t>
            </a:r>
            <a:endParaRPr lang="en-US" sz="1400" dirty="0">
              <a:latin typeface="Arial Black" pitchFamily="34" charset="0"/>
            </a:endParaRPr>
          </a:p>
        </p:txBody>
      </p:sp>
      <p:sp>
        <p:nvSpPr>
          <p:cNvPr id="23" name="TextBox 22"/>
          <p:cNvSpPr txBox="1"/>
          <p:nvPr/>
        </p:nvSpPr>
        <p:spPr>
          <a:xfrm>
            <a:off x="152400" y="4267200"/>
            <a:ext cx="2286000" cy="369332"/>
          </a:xfrm>
          <a:prstGeom prst="rect">
            <a:avLst/>
          </a:prstGeom>
          <a:solidFill>
            <a:srgbClr val="FFFF00"/>
          </a:solidFill>
        </p:spPr>
        <p:txBody>
          <a:bodyPr wrap="square" rtlCol="0">
            <a:spAutoFit/>
          </a:bodyPr>
          <a:lstStyle/>
          <a:p>
            <a:r>
              <a:rPr lang="en-US" dirty="0" smtClean="0">
                <a:latin typeface="Arial Black" pitchFamily="34" charset="0"/>
              </a:rPr>
              <a:t>7 world Empires</a:t>
            </a:r>
            <a:endParaRPr lang="en-US" dirty="0">
              <a:latin typeface="Arial Black" pitchFamily="34" charset="0"/>
            </a:endParaRPr>
          </a:p>
        </p:txBody>
      </p:sp>
      <p:sp>
        <p:nvSpPr>
          <p:cNvPr id="24" name="TextBox 23"/>
          <p:cNvSpPr txBox="1"/>
          <p:nvPr/>
        </p:nvSpPr>
        <p:spPr>
          <a:xfrm>
            <a:off x="7315200" y="4419600"/>
            <a:ext cx="1524000" cy="369332"/>
          </a:xfrm>
          <a:prstGeom prst="rect">
            <a:avLst/>
          </a:prstGeom>
          <a:solidFill>
            <a:srgbClr val="FFFF00"/>
          </a:solidFill>
        </p:spPr>
        <p:txBody>
          <a:bodyPr wrap="square" rtlCol="0">
            <a:spAutoFit/>
          </a:bodyPr>
          <a:lstStyle/>
          <a:p>
            <a:r>
              <a:rPr lang="en-US" dirty="0" smtClean="0">
                <a:latin typeface="Arial Black" pitchFamily="34" charset="0"/>
              </a:rPr>
              <a:t>7 Feasts</a:t>
            </a:r>
            <a:endParaRPr lang="en-US" dirty="0">
              <a:latin typeface="Arial Black" pitchFamily="34" charset="0"/>
            </a:endParaRPr>
          </a:p>
        </p:txBody>
      </p:sp>
      <p:sp>
        <p:nvSpPr>
          <p:cNvPr id="25" name="TextBox 24"/>
          <p:cNvSpPr txBox="1"/>
          <p:nvPr/>
        </p:nvSpPr>
        <p:spPr>
          <a:xfrm>
            <a:off x="2971800" y="1676400"/>
            <a:ext cx="1828800" cy="369332"/>
          </a:xfrm>
          <a:prstGeom prst="rect">
            <a:avLst/>
          </a:prstGeom>
          <a:solidFill>
            <a:srgbClr val="FFFF00"/>
          </a:solidFill>
        </p:spPr>
        <p:txBody>
          <a:bodyPr wrap="square" rtlCol="0">
            <a:spAutoFit/>
          </a:bodyPr>
          <a:lstStyle/>
          <a:p>
            <a:r>
              <a:rPr lang="en-US" dirty="0" smtClean="0">
                <a:latin typeface="Arial Black" pitchFamily="34" charset="0"/>
              </a:rPr>
              <a:t>7 Churches</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0" y="3657600"/>
            <a:ext cx="9144000" cy="3200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Arial Black" pitchFamily="34" charset="0"/>
              </a:rPr>
              <a:t>Passover ---14th</a:t>
            </a:r>
          </a:p>
          <a:p>
            <a:pPr algn="ctr"/>
            <a:r>
              <a:rPr lang="en-US" sz="3600" dirty="0" smtClean="0">
                <a:solidFill>
                  <a:schemeClr val="bg1"/>
                </a:solidFill>
                <a:latin typeface="Arial Black" pitchFamily="34" charset="0"/>
              </a:rPr>
              <a:t>Unleavened Bread---15</a:t>
            </a:r>
            <a:r>
              <a:rPr lang="en-US" sz="3600" baseline="30000" dirty="0" smtClean="0">
                <a:solidFill>
                  <a:schemeClr val="bg1"/>
                </a:solidFill>
                <a:latin typeface="Arial Black" pitchFamily="34" charset="0"/>
              </a:rPr>
              <a:t>th</a:t>
            </a:r>
            <a:r>
              <a:rPr lang="en-US" sz="3600" dirty="0" smtClean="0">
                <a:solidFill>
                  <a:schemeClr val="bg1"/>
                </a:solidFill>
                <a:latin typeface="Arial Black" pitchFamily="34" charset="0"/>
              </a:rPr>
              <a:t>- 21st</a:t>
            </a:r>
          </a:p>
          <a:p>
            <a:pPr algn="ctr"/>
            <a:r>
              <a:rPr lang="en-US" sz="3600" dirty="0" smtClean="0">
                <a:solidFill>
                  <a:schemeClr val="bg1"/>
                </a:solidFill>
                <a:latin typeface="Arial Black" pitchFamily="34" charset="0"/>
              </a:rPr>
              <a:t>Sheaf of First Fruits---17th</a:t>
            </a:r>
          </a:p>
          <a:p>
            <a:pPr algn="ctr"/>
            <a:endParaRPr lang="en-US" sz="3600" dirty="0" smtClean="0">
              <a:solidFill>
                <a:schemeClr val="bg1"/>
              </a:solidFill>
              <a:latin typeface="Arial Black" pitchFamily="34" charset="0"/>
            </a:endParaRPr>
          </a:p>
          <a:p>
            <a:pPr algn="ctr"/>
            <a:endParaRPr lang="en-US" sz="3600" dirty="0" smtClean="0">
              <a:solidFill>
                <a:schemeClr val="bg1"/>
              </a:solidFill>
              <a:latin typeface="Arial Black" pitchFamily="34" charset="0"/>
            </a:endParaRPr>
          </a:p>
        </p:txBody>
      </p:sp>
      <p:sp>
        <p:nvSpPr>
          <p:cNvPr id="15" name="Arc 14"/>
          <p:cNvSpPr/>
          <p:nvPr/>
        </p:nvSpPr>
        <p:spPr>
          <a:xfrm>
            <a:off x="3200400" y="1447800"/>
            <a:ext cx="914400" cy="914400"/>
          </a:xfrm>
          <a:prstGeom prst="arc">
            <a:avLst>
              <a:gd name="adj1" fmla="val 17079084"/>
              <a:gd name="adj2" fmla="val 195785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667000" y="6172200"/>
            <a:ext cx="3765774" cy="523220"/>
          </a:xfrm>
          <a:prstGeom prst="rect">
            <a:avLst/>
          </a:prstGeom>
          <a:noFill/>
        </p:spPr>
        <p:txBody>
          <a:bodyPr wrap="none" rtlCol="0">
            <a:spAutoFit/>
          </a:bodyPr>
          <a:lstStyle/>
          <a:p>
            <a:r>
              <a:rPr lang="en-US" sz="2800" dirty="0" smtClean="0">
                <a:solidFill>
                  <a:schemeClr val="bg1"/>
                </a:solidFill>
                <a:latin typeface="Arial Black" pitchFamily="34" charset="0"/>
              </a:rPr>
              <a:t>1</a:t>
            </a:r>
            <a:r>
              <a:rPr lang="en-US" sz="2800" baseline="30000" dirty="0" smtClean="0">
                <a:solidFill>
                  <a:schemeClr val="bg1"/>
                </a:solidFill>
                <a:latin typeface="Arial Black" pitchFamily="34" charset="0"/>
              </a:rPr>
              <a:t>st</a:t>
            </a:r>
            <a:r>
              <a:rPr lang="en-US" sz="2800" dirty="0" smtClean="0">
                <a:solidFill>
                  <a:schemeClr val="bg1"/>
                </a:solidFill>
                <a:latin typeface="Arial Black" pitchFamily="34" charset="0"/>
              </a:rPr>
              <a:t> Month of Nisan</a:t>
            </a:r>
            <a:endParaRPr lang="en-US" sz="2800" dirty="0">
              <a:solidFill>
                <a:schemeClr val="bg1"/>
              </a:solidFill>
              <a:latin typeface="Arial Black" pitchFamily="34" charset="0"/>
            </a:endParaRPr>
          </a:p>
        </p:txBody>
      </p:sp>
      <p:sp>
        <p:nvSpPr>
          <p:cNvPr id="24" name="Rectangle 23"/>
          <p:cNvSpPr/>
          <p:nvPr/>
        </p:nvSpPr>
        <p:spPr>
          <a:xfrm>
            <a:off x="1356776" y="152400"/>
            <a:ext cx="6359433"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Time Line of Feasts</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5" name="Picture 24" descr="last supper.jpg"/>
          <p:cNvPicPr>
            <a:picLocks noChangeAspect="1"/>
          </p:cNvPicPr>
          <p:nvPr/>
        </p:nvPicPr>
        <p:blipFill>
          <a:blip r:embed="rId2" cstate="print"/>
          <a:stretch>
            <a:fillRect/>
          </a:stretch>
        </p:blipFill>
        <p:spPr>
          <a:xfrm>
            <a:off x="0" y="990600"/>
            <a:ext cx="9144000" cy="2667000"/>
          </a:xfrm>
          <a:prstGeom prst="rect">
            <a:avLst/>
          </a:prstGeom>
        </p:spPr>
      </p:pic>
      <p:sp>
        <p:nvSpPr>
          <p:cNvPr id="17" name="Block Arc 16"/>
          <p:cNvSpPr/>
          <p:nvPr/>
        </p:nvSpPr>
        <p:spPr>
          <a:xfrm>
            <a:off x="152400" y="1066800"/>
            <a:ext cx="8534400" cy="990600"/>
          </a:xfrm>
          <a:prstGeom prst="blockArc">
            <a:avLst>
              <a:gd name="adj1" fmla="val 10800004"/>
              <a:gd name="adj2" fmla="val 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Arial Black" pitchFamily="34" charset="0"/>
              </a:rPr>
              <a:t>3 feasts Happen simultaneously</a:t>
            </a:r>
            <a:endParaRPr lang="en-US" sz="3200" dirty="0">
              <a:solidFill>
                <a:schemeClr val="bg1"/>
              </a:solidFill>
              <a:latin typeface="Arial Black" pitchFamily="34" charset="0"/>
            </a:endParaRPr>
          </a:p>
        </p:txBody>
      </p:sp>
    </p:spTree>
  </p:cSld>
  <p:clrMapOvr>
    <a:masterClrMapping/>
  </p:clrMapOvr>
  <p:transition spd="slow">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esus in Getsemane.jpg"/>
          <p:cNvPicPr/>
          <p:nvPr/>
        </p:nvPicPr>
        <p:blipFill>
          <a:blip r:embed="rId2" cstate="print"/>
          <a:stretch>
            <a:fillRect/>
          </a:stretch>
        </p:blipFill>
        <p:spPr>
          <a:xfrm>
            <a:off x="0" y="1905000"/>
            <a:ext cx="4648200" cy="3352800"/>
          </a:xfrm>
          <a:prstGeom prst="rect">
            <a:avLst/>
          </a:prstGeom>
        </p:spPr>
      </p:pic>
      <p:sp>
        <p:nvSpPr>
          <p:cNvPr id="7" name="Rectangle 6"/>
          <p:cNvSpPr/>
          <p:nvPr/>
        </p:nvSpPr>
        <p:spPr>
          <a:xfrm>
            <a:off x="0" y="0"/>
            <a:ext cx="9144000" cy="1077218"/>
          </a:xfrm>
          <a:prstGeom prst="rect">
            <a:avLst/>
          </a:prstGeom>
          <a:solidFill>
            <a:srgbClr val="0070C0"/>
          </a:solidFill>
        </p:spPr>
        <p:txBody>
          <a:bodyPr wrap="square">
            <a:spAutoFit/>
          </a:bodyPr>
          <a:lstStyle/>
          <a:p>
            <a:pPr algn="ctr"/>
            <a:r>
              <a:rPr lang="en-US" sz="3200" b="1" dirty="0" smtClean="0">
                <a:solidFill>
                  <a:schemeClr val="bg1"/>
                </a:solidFill>
              </a:rPr>
              <a:t> Another example of this is Jesus our Perfect Sacrifice Bled Seven Times </a:t>
            </a:r>
            <a:endParaRPr lang="en-US" sz="3200" dirty="0">
              <a:solidFill>
                <a:schemeClr val="bg1"/>
              </a:solidFill>
            </a:endParaRPr>
          </a:p>
        </p:txBody>
      </p:sp>
      <p:sp>
        <p:nvSpPr>
          <p:cNvPr id="77825" name="Rectangle 1"/>
          <p:cNvSpPr>
            <a:spLocks noChangeArrowheads="1"/>
          </p:cNvSpPr>
          <p:nvPr/>
        </p:nvSpPr>
        <p:spPr bwMode="auto">
          <a:xfrm>
            <a:off x="0" y="1066800"/>
            <a:ext cx="91440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Black" pitchFamily="34" charset="0"/>
                <a:ea typeface="Times New Roman" pitchFamily="18" charset="0"/>
                <a:cs typeface="Arial" pitchFamily="34" charset="0"/>
              </a:rPr>
              <a:t>1</a:t>
            </a:r>
            <a:r>
              <a:rPr kumimoji="0" lang="en-US" sz="1600" b="1" i="0" u="none" strike="noStrike" cap="none" normalizeH="0" baseline="30000" dirty="0" smtClean="0">
                <a:ln>
                  <a:noFill/>
                </a:ln>
                <a:effectLst/>
                <a:latin typeface="Arial Black" pitchFamily="34" charset="0"/>
                <a:ea typeface="Times New Roman" pitchFamily="18" charset="0"/>
                <a:cs typeface="Arial" pitchFamily="34" charset="0"/>
              </a:rPr>
              <a:t>st</a:t>
            </a:r>
            <a:r>
              <a:rPr kumimoji="0" lang="en-US" sz="1600" b="1" i="0" u="none" strike="noStrike" cap="none" normalizeH="0" baseline="0" dirty="0" smtClean="0">
                <a:ln>
                  <a:noFill/>
                </a:ln>
                <a:effectLst/>
                <a:latin typeface="Arial Black" pitchFamily="34" charset="0"/>
                <a:ea typeface="Times New Roman" pitchFamily="18" charset="0"/>
                <a:cs typeface="Arial" pitchFamily="34" charset="0"/>
              </a:rPr>
              <a:t> Garden of Gethsemane</a:t>
            </a:r>
            <a:r>
              <a:rPr kumimoji="0" lang="en-US" sz="1600" b="0" i="0" u="none" strike="noStrike" cap="none" normalizeH="0" baseline="0" dirty="0" smtClean="0">
                <a:ln>
                  <a:noFill/>
                </a:ln>
                <a:effectLst/>
                <a:latin typeface="Arial Black" pitchFamily="34" charset="0"/>
                <a:ea typeface="Times New Roman" pitchFamily="18" charset="0"/>
                <a:cs typeface="Arial" pitchFamily="34" charset="0"/>
              </a:rPr>
              <a:t> -</a:t>
            </a:r>
            <a:r>
              <a:rPr kumimoji="0" lang="en-US" sz="1600" b="1" i="0" u="none" strike="noStrike" cap="none" normalizeH="0" baseline="0" dirty="0" smtClean="0">
                <a:ln>
                  <a:noFill/>
                </a:ln>
                <a:effectLst/>
                <a:latin typeface="Arial Black" pitchFamily="34" charset="0"/>
                <a:ea typeface="Times New Roman" pitchFamily="18" charset="0"/>
                <a:cs typeface="Times New Roman" pitchFamily="18" charset="0"/>
              </a:rPr>
              <a:t> Luke 22:44</a:t>
            </a:r>
            <a:r>
              <a:rPr kumimoji="0" lang="en-US" sz="1600" b="0" i="0" u="none" strike="noStrike" cap="none" normalizeH="0" baseline="0" dirty="0" smtClean="0">
                <a:ln>
                  <a:noFill/>
                </a:ln>
                <a:effectLst/>
                <a:latin typeface="Arial Black" pitchFamily="34" charset="0"/>
                <a:ea typeface="Times New Roman" pitchFamily="18" charset="0"/>
                <a:cs typeface="Times New Roman" pitchFamily="18" charset="0"/>
              </a:rPr>
              <a:t> </a:t>
            </a:r>
            <a:endParaRPr kumimoji="0" lang="en-US" sz="1600" b="0" i="0" u="none" strike="noStrike" cap="none" normalizeH="0" baseline="0" dirty="0" smtClean="0">
              <a:ln>
                <a:noFill/>
              </a:ln>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Black" pitchFamily="34" charset="0"/>
                <a:ea typeface="Times New Roman" pitchFamily="18" charset="0"/>
                <a:cs typeface="Times New Roman" pitchFamily="18" charset="0"/>
              </a:rPr>
              <a:t>    And being in an agony he prayed more earnestly: and his sweat was as it were great drops of blood falling down to the ground. </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77826" name="Rectangle 2"/>
          <p:cNvSpPr>
            <a:spLocks noChangeArrowheads="1"/>
          </p:cNvSpPr>
          <p:nvPr/>
        </p:nvSpPr>
        <p:spPr bwMode="auto">
          <a:xfrm>
            <a:off x="0" y="5288340"/>
            <a:ext cx="9144000" cy="156966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Black" pitchFamily="34" charset="0"/>
                <a:ea typeface="Times New Roman" pitchFamily="18" charset="0"/>
                <a:cs typeface="Arial" pitchFamily="34" charset="0"/>
              </a:rPr>
              <a:t>2</a:t>
            </a:r>
            <a:r>
              <a:rPr kumimoji="0" lang="en-US" sz="1600" b="1" i="0" u="none" strike="noStrike" cap="none" normalizeH="0" baseline="30000" dirty="0" smtClean="0">
                <a:ln>
                  <a:noFill/>
                </a:ln>
                <a:effectLst/>
                <a:latin typeface="Arial Black" pitchFamily="34" charset="0"/>
                <a:ea typeface="Times New Roman" pitchFamily="18" charset="0"/>
                <a:cs typeface="Arial" pitchFamily="34" charset="0"/>
              </a:rPr>
              <a:t>nd</a:t>
            </a:r>
            <a:r>
              <a:rPr kumimoji="0" lang="en-US" sz="1600" b="1" i="0" u="none" strike="noStrike" cap="none" normalizeH="0" baseline="0" dirty="0" smtClean="0">
                <a:ln>
                  <a:noFill/>
                </a:ln>
                <a:effectLst/>
                <a:latin typeface="Arial Black" pitchFamily="34" charset="0"/>
                <a:ea typeface="Times New Roman" pitchFamily="18" charset="0"/>
                <a:cs typeface="Arial" pitchFamily="34" charset="0"/>
              </a:rPr>
              <a:t> Pulling of His Beard</a:t>
            </a:r>
            <a:r>
              <a:rPr kumimoji="0" lang="en-US" sz="1600" b="0" i="0" u="none" strike="noStrike" cap="none" normalizeH="0" baseline="0" dirty="0" smtClean="0">
                <a:ln>
                  <a:noFill/>
                </a:ln>
                <a:effectLst/>
                <a:latin typeface="Arial Black" pitchFamily="34" charset="0"/>
                <a:ea typeface="Times New Roman" pitchFamily="18" charset="0"/>
                <a:cs typeface="Arial" pitchFamily="34" charset="0"/>
              </a:rPr>
              <a:t> -</a:t>
            </a:r>
            <a:r>
              <a:rPr kumimoji="0" lang="en-US" sz="1600" b="1" i="0" u="none" strike="noStrike" cap="none" normalizeH="0" baseline="0" dirty="0" smtClean="0">
                <a:ln>
                  <a:noFill/>
                </a:ln>
                <a:effectLst/>
                <a:latin typeface="Arial Black" pitchFamily="34" charset="0"/>
                <a:ea typeface="Times New Roman" pitchFamily="18" charset="0"/>
                <a:cs typeface="Arial" pitchFamily="34" charset="0"/>
              </a:rPr>
              <a:t>Luke 22:63-64 </a:t>
            </a:r>
            <a:endParaRPr kumimoji="0" lang="en-US" sz="1600" b="0" i="0" u="none" strike="noStrike" cap="none" normalizeH="0" baseline="0" dirty="0" smtClean="0">
              <a:ln>
                <a:noFill/>
              </a:ln>
              <a:effectLst/>
              <a:latin typeface="Arial Black"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And the men that held Jesus mocked him, and smote him. [64] And when they had blindfolded him, they struck him on the face, and asked him, saying, Prophesy, who is it that smote thee?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Isaiah 50:6 -</a:t>
            </a:r>
            <a:r>
              <a:rPr kumimoji="0" lang="en-US" sz="16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I gave my back to the </a:t>
            </a:r>
            <a:r>
              <a:rPr kumimoji="0" lang="en-US" sz="16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smiters</a:t>
            </a:r>
            <a:r>
              <a:rPr kumimoji="0" lang="en-US" sz="16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and my cheeks to them that plucked off the hair: I hid not my face from shame and spitting. </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10" name="TextBox 9"/>
          <p:cNvSpPr txBox="1"/>
          <p:nvPr/>
        </p:nvSpPr>
        <p:spPr>
          <a:xfrm>
            <a:off x="228600" y="2057400"/>
            <a:ext cx="582211" cy="369332"/>
          </a:xfrm>
          <a:prstGeom prst="rect">
            <a:avLst/>
          </a:prstGeom>
          <a:solidFill>
            <a:schemeClr val="bg1"/>
          </a:solidFill>
        </p:spPr>
        <p:txBody>
          <a:bodyPr wrap="none" rtlCol="0">
            <a:spAutoFit/>
          </a:bodyPr>
          <a:lstStyle/>
          <a:p>
            <a:r>
              <a:rPr lang="en-US" dirty="0" smtClean="0">
                <a:latin typeface="Arial Black" pitchFamily="34" charset="0"/>
              </a:rPr>
              <a:t>1st</a:t>
            </a:r>
            <a:endParaRPr lang="en-US" dirty="0">
              <a:latin typeface="Arial Black" pitchFamily="34" charset="0"/>
            </a:endParaRPr>
          </a:p>
        </p:txBody>
      </p:sp>
      <p:pic>
        <p:nvPicPr>
          <p:cNvPr id="11" name="Picture 10" descr="jesus beforew ciaphus.jpg"/>
          <p:cNvPicPr>
            <a:picLocks noChangeAspect="1"/>
          </p:cNvPicPr>
          <p:nvPr/>
        </p:nvPicPr>
        <p:blipFill>
          <a:blip r:embed="rId3" cstate="print"/>
          <a:stretch>
            <a:fillRect/>
          </a:stretch>
        </p:blipFill>
        <p:spPr>
          <a:xfrm>
            <a:off x="4648200" y="1905000"/>
            <a:ext cx="4495800" cy="3352800"/>
          </a:xfrm>
          <a:prstGeom prst="rect">
            <a:avLst/>
          </a:prstGeom>
        </p:spPr>
      </p:pic>
      <p:sp>
        <p:nvSpPr>
          <p:cNvPr id="12" name="TextBox 11"/>
          <p:cNvSpPr txBox="1"/>
          <p:nvPr/>
        </p:nvSpPr>
        <p:spPr>
          <a:xfrm>
            <a:off x="4800600" y="1981200"/>
            <a:ext cx="646331" cy="369332"/>
          </a:xfrm>
          <a:prstGeom prst="rect">
            <a:avLst/>
          </a:prstGeom>
          <a:solidFill>
            <a:schemeClr val="bg1"/>
          </a:solidFill>
        </p:spPr>
        <p:txBody>
          <a:bodyPr wrap="none" rtlCol="0">
            <a:spAutoFit/>
          </a:bodyPr>
          <a:lstStyle/>
          <a:p>
            <a:r>
              <a:rPr lang="en-US" dirty="0" smtClean="0">
                <a:latin typeface="Arial Black" pitchFamily="34" charset="0"/>
              </a:rPr>
              <a:t>2nd</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a:solidFill>
            <a:srgbClr val="0070C0"/>
          </a:solidFill>
        </p:spPr>
        <p:txBody>
          <a:bodyPr wrap="square">
            <a:spAutoFit/>
          </a:bodyPr>
          <a:lstStyle/>
          <a:p>
            <a:pPr algn="ctr"/>
            <a:r>
              <a:rPr lang="en-US" sz="3200" b="1" dirty="0" smtClean="0">
                <a:solidFill>
                  <a:schemeClr val="bg1"/>
                </a:solidFill>
              </a:rPr>
              <a:t>Jesus our Perfect Sacrifice Bled Seven Times </a:t>
            </a:r>
            <a:endParaRPr lang="en-US" sz="3200" dirty="0">
              <a:solidFill>
                <a:schemeClr val="bg1"/>
              </a:solidFill>
            </a:endParaRPr>
          </a:p>
        </p:txBody>
      </p:sp>
      <p:sp>
        <p:nvSpPr>
          <p:cNvPr id="77825" name="Rectangle 1"/>
          <p:cNvSpPr>
            <a:spLocks noChangeArrowheads="1"/>
          </p:cNvSpPr>
          <p:nvPr/>
        </p:nvSpPr>
        <p:spPr bwMode="auto">
          <a:xfrm>
            <a:off x="0" y="609600"/>
            <a:ext cx="91440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600" b="1" dirty="0" smtClean="0">
                <a:latin typeface="Arial Black" pitchFamily="34" charset="0"/>
              </a:rPr>
              <a:t>3</a:t>
            </a:r>
            <a:r>
              <a:rPr lang="en-US" sz="1600" b="1" baseline="30000" dirty="0" smtClean="0">
                <a:latin typeface="Arial Black" pitchFamily="34" charset="0"/>
              </a:rPr>
              <a:t>rd</a:t>
            </a:r>
            <a:r>
              <a:rPr lang="en-US" sz="1600" b="1" dirty="0" smtClean="0">
                <a:latin typeface="Arial Black" pitchFamily="34" charset="0"/>
              </a:rPr>
              <a:t> Flogging</a:t>
            </a:r>
            <a:r>
              <a:rPr lang="en-US" sz="1600" dirty="0" smtClean="0">
                <a:latin typeface="Arial Black" pitchFamily="34" charset="0"/>
              </a:rPr>
              <a:t> </a:t>
            </a:r>
            <a:r>
              <a:rPr lang="en-US" sz="1600" b="1" dirty="0" smtClean="0">
                <a:latin typeface="Arial Black" pitchFamily="34" charset="0"/>
              </a:rPr>
              <a:t>-</a:t>
            </a:r>
            <a:r>
              <a:rPr lang="en-US" sz="1600" b="1" i="1" dirty="0" smtClean="0">
                <a:latin typeface="Arial Black" pitchFamily="34" charset="0"/>
              </a:rPr>
              <a:t> </a:t>
            </a:r>
            <a:r>
              <a:rPr lang="en-US" sz="1600" b="1" dirty="0" smtClean="0">
                <a:latin typeface="Arial Black" pitchFamily="34" charset="0"/>
              </a:rPr>
              <a:t>Mark 15:15</a:t>
            </a:r>
            <a:r>
              <a:rPr lang="en-US" sz="1600" dirty="0" smtClean="0">
                <a:latin typeface="Arial Black" pitchFamily="34" charset="0"/>
              </a:rPr>
              <a:t> </a:t>
            </a:r>
            <a:r>
              <a:rPr lang="en-US" sz="1600" dirty="0" smtClean="0">
                <a:solidFill>
                  <a:srgbClr val="FF0000"/>
                </a:solidFill>
                <a:latin typeface="Arial Black" pitchFamily="34" charset="0"/>
              </a:rPr>
              <a:t/>
            </a:r>
            <a:br>
              <a:rPr lang="en-US" sz="1600" dirty="0" smtClean="0">
                <a:solidFill>
                  <a:srgbClr val="FF0000"/>
                </a:solidFill>
                <a:latin typeface="Arial Black" pitchFamily="34" charset="0"/>
              </a:rPr>
            </a:br>
            <a:r>
              <a:rPr lang="en-US" sz="1600" dirty="0" smtClean="0">
                <a:solidFill>
                  <a:srgbClr val="FF0000"/>
                </a:solidFill>
                <a:latin typeface="Arial Black" pitchFamily="34" charset="0"/>
              </a:rPr>
              <a:t>Wanting to satisfy the crowd, Pilate released Barabbas to them. He had Jesus flogged, and handed him over to be crucified.</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77826" name="Rectangle 2"/>
          <p:cNvSpPr>
            <a:spLocks noChangeArrowheads="1"/>
          </p:cNvSpPr>
          <p:nvPr/>
        </p:nvSpPr>
        <p:spPr bwMode="auto">
          <a:xfrm>
            <a:off x="0" y="5534561"/>
            <a:ext cx="9144000" cy="132343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b="1" dirty="0" smtClean="0">
                <a:latin typeface="Arial Black" pitchFamily="34" charset="0"/>
              </a:rPr>
              <a:t>4</a:t>
            </a:r>
            <a:r>
              <a:rPr lang="en-US" sz="1600" b="1" baseline="30000" dirty="0" smtClean="0">
                <a:latin typeface="Arial Black" pitchFamily="34" charset="0"/>
              </a:rPr>
              <a:t>th</a:t>
            </a:r>
            <a:r>
              <a:rPr lang="en-US" sz="1600" b="1" dirty="0" smtClean="0">
                <a:latin typeface="Arial Black" pitchFamily="34" charset="0"/>
              </a:rPr>
              <a:t> Crown of Thorns -</a:t>
            </a:r>
            <a:r>
              <a:rPr lang="en-US" sz="1600" i="1" dirty="0" smtClean="0">
                <a:latin typeface="Arial Black" pitchFamily="34" charset="0"/>
              </a:rPr>
              <a:t> John 19:2-3 </a:t>
            </a:r>
            <a:r>
              <a:rPr lang="en-US" sz="1600" i="1" dirty="0" smtClean="0">
                <a:solidFill>
                  <a:srgbClr val="FF0000"/>
                </a:solidFill>
                <a:latin typeface="Arial Black" pitchFamily="34" charset="0"/>
              </a:rPr>
              <a:t/>
            </a:r>
            <a:br>
              <a:rPr lang="en-US" sz="1600" i="1" dirty="0" smtClean="0">
                <a:solidFill>
                  <a:srgbClr val="FF0000"/>
                </a:solidFill>
                <a:latin typeface="Arial Black" pitchFamily="34" charset="0"/>
              </a:rPr>
            </a:br>
            <a:r>
              <a:rPr lang="en-US" sz="1600" i="1" dirty="0" smtClean="0">
                <a:solidFill>
                  <a:srgbClr val="FF0000"/>
                </a:solidFill>
                <a:latin typeface="Arial Black" pitchFamily="34" charset="0"/>
              </a:rPr>
              <a:t>The soldiers twisted together a crown of thorns and put it on his head. They clothed him in a purple robe and went up to him again and again, saying, "Hail, king of the Jews!" And they struck him in the face. </a:t>
            </a:r>
            <a:endParaRPr lang="en-US" sz="1600" dirty="0" smtClean="0">
              <a:solidFill>
                <a:srgbClr val="FF0000"/>
              </a:solidFill>
              <a:latin typeface="Arial Blac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pic>
        <p:nvPicPr>
          <p:cNvPr id="9" name="Picture 8" descr="Jesus flogging.jpg"/>
          <p:cNvPicPr/>
          <p:nvPr/>
        </p:nvPicPr>
        <p:blipFill>
          <a:blip r:embed="rId2" cstate="print"/>
          <a:stretch>
            <a:fillRect/>
          </a:stretch>
        </p:blipFill>
        <p:spPr>
          <a:xfrm>
            <a:off x="0" y="1447800"/>
            <a:ext cx="4648200" cy="4038600"/>
          </a:xfrm>
          <a:prstGeom prst="rect">
            <a:avLst/>
          </a:prstGeom>
        </p:spPr>
      </p:pic>
      <p:sp>
        <p:nvSpPr>
          <p:cNvPr id="10" name="TextBox 9"/>
          <p:cNvSpPr txBox="1"/>
          <p:nvPr/>
        </p:nvSpPr>
        <p:spPr>
          <a:xfrm>
            <a:off x="0" y="1524000"/>
            <a:ext cx="600805" cy="369332"/>
          </a:xfrm>
          <a:prstGeom prst="rect">
            <a:avLst/>
          </a:prstGeom>
          <a:solidFill>
            <a:schemeClr val="bg1"/>
          </a:solidFill>
        </p:spPr>
        <p:txBody>
          <a:bodyPr wrap="none" rtlCol="0">
            <a:spAutoFit/>
          </a:bodyPr>
          <a:lstStyle/>
          <a:p>
            <a:r>
              <a:rPr lang="en-US" dirty="0" smtClean="0">
                <a:latin typeface="Arial Black" pitchFamily="34" charset="0"/>
              </a:rPr>
              <a:t>3rd</a:t>
            </a:r>
            <a:endParaRPr lang="en-US" dirty="0">
              <a:latin typeface="Arial Black" pitchFamily="34" charset="0"/>
            </a:endParaRPr>
          </a:p>
        </p:txBody>
      </p:sp>
      <p:pic>
        <p:nvPicPr>
          <p:cNvPr id="13" name="Picture 12" descr="thorns.jpg"/>
          <p:cNvPicPr/>
          <p:nvPr/>
        </p:nvPicPr>
        <p:blipFill>
          <a:blip r:embed="rId3" cstate="print"/>
          <a:stretch>
            <a:fillRect/>
          </a:stretch>
        </p:blipFill>
        <p:spPr>
          <a:xfrm>
            <a:off x="4648200" y="1447800"/>
            <a:ext cx="4495800" cy="4038600"/>
          </a:xfrm>
          <a:prstGeom prst="rect">
            <a:avLst/>
          </a:prstGeom>
        </p:spPr>
      </p:pic>
      <p:sp>
        <p:nvSpPr>
          <p:cNvPr id="12" name="TextBox 11"/>
          <p:cNvSpPr txBox="1"/>
          <p:nvPr/>
        </p:nvSpPr>
        <p:spPr>
          <a:xfrm>
            <a:off x="4724400" y="1524000"/>
            <a:ext cx="595035" cy="369332"/>
          </a:xfrm>
          <a:prstGeom prst="rect">
            <a:avLst/>
          </a:prstGeom>
          <a:solidFill>
            <a:schemeClr val="bg1"/>
          </a:solidFill>
        </p:spPr>
        <p:txBody>
          <a:bodyPr wrap="none" rtlCol="0">
            <a:spAutoFit/>
          </a:bodyPr>
          <a:lstStyle/>
          <a:p>
            <a:r>
              <a:rPr lang="en-US" dirty="0" smtClean="0">
                <a:latin typeface="Arial Black" pitchFamily="34" charset="0"/>
              </a:rPr>
              <a:t>4th</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a:solidFill>
            <a:srgbClr val="0070C0"/>
          </a:solidFill>
        </p:spPr>
        <p:txBody>
          <a:bodyPr wrap="square">
            <a:spAutoFit/>
          </a:bodyPr>
          <a:lstStyle/>
          <a:p>
            <a:pPr algn="ctr"/>
            <a:r>
              <a:rPr lang="en-US" sz="3200" b="1" dirty="0" smtClean="0">
                <a:solidFill>
                  <a:schemeClr val="bg1"/>
                </a:solidFill>
              </a:rPr>
              <a:t>Jesus our Perfect Sacrifice Bled Seven Times </a:t>
            </a:r>
            <a:endParaRPr lang="en-US" sz="3200" dirty="0">
              <a:solidFill>
                <a:schemeClr val="bg1"/>
              </a:solidFill>
            </a:endParaRPr>
          </a:p>
        </p:txBody>
      </p:sp>
      <p:sp>
        <p:nvSpPr>
          <p:cNvPr id="77825" name="Rectangle 1"/>
          <p:cNvSpPr>
            <a:spLocks noChangeArrowheads="1"/>
          </p:cNvSpPr>
          <p:nvPr/>
        </p:nvSpPr>
        <p:spPr bwMode="auto">
          <a:xfrm>
            <a:off x="0" y="609600"/>
            <a:ext cx="9144000" cy="107721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latin typeface="Arial Black" pitchFamily="34" charset="0"/>
              </a:rPr>
              <a:t>5</a:t>
            </a:r>
            <a:r>
              <a:rPr lang="en-US" sz="1600" b="1" baseline="30000" dirty="0" smtClean="0">
                <a:latin typeface="Arial Black" pitchFamily="34" charset="0"/>
              </a:rPr>
              <a:t>th</a:t>
            </a:r>
            <a:r>
              <a:rPr lang="en-US" sz="1600" b="1" dirty="0" smtClean="0">
                <a:latin typeface="Arial Black" pitchFamily="34" charset="0"/>
              </a:rPr>
              <a:t> Nails in Hands</a:t>
            </a:r>
            <a:r>
              <a:rPr lang="en-US" sz="1600" dirty="0" smtClean="0">
                <a:latin typeface="Arial Black" pitchFamily="34" charset="0"/>
              </a:rPr>
              <a:t>  </a:t>
            </a:r>
            <a:r>
              <a:rPr lang="en-US" sz="1600" b="1" dirty="0" smtClean="0">
                <a:latin typeface="Arial Black" pitchFamily="34" charset="0"/>
              </a:rPr>
              <a:t>6</a:t>
            </a:r>
            <a:r>
              <a:rPr lang="en-US" sz="1600" b="1" baseline="30000" dirty="0" smtClean="0">
                <a:latin typeface="Arial Black" pitchFamily="34" charset="0"/>
              </a:rPr>
              <a:t>th</a:t>
            </a:r>
            <a:r>
              <a:rPr lang="en-US" sz="1600" b="1" dirty="0" smtClean="0">
                <a:latin typeface="Arial Black" pitchFamily="34" charset="0"/>
              </a:rPr>
              <a:t> Nail in Feet</a:t>
            </a:r>
            <a:r>
              <a:rPr lang="en-US" sz="1600" dirty="0" smtClean="0">
                <a:latin typeface="Arial Black" pitchFamily="34" charset="0"/>
              </a:rPr>
              <a:t> </a:t>
            </a:r>
          </a:p>
          <a:p>
            <a:r>
              <a:rPr lang="en-US" sz="1600" dirty="0" smtClean="0">
                <a:solidFill>
                  <a:srgbClr val="FF0000"/>
                </a:solidFill>
                <a:latin typeface="Arial Black" pitchFamily="34" charset="0"/>
              </a:rPr>
              <a:t>-</a:t>
            </a:r>
            <a:r>
              <a:rPr lang="en-US" sz="1600" b="1" dirty="0" smtClean="0">
                <a:solidFill>
                  <a:srgbClr val="FF0000"/>
                </a:solidFill>
                <a:latin typeface="Arial Black" pitchFamily="34" charset="0"/>
              </a:rPr>
              <a:t> Psalm 22:16 </a:t>
            </a:r>
            <a:endParaRPr lang="en-US" sz="1600" dirty="0" smtClean="0">
              <a:solidFill>
                <a:srgbClr val="FF0000"/>
              </a:solidFill>
              <a:latin typeface="Arial Black" pitchFamily="34" charset="0"/>
            </a:endParaRPr>
          </a:p>
          <a:p>
            <a:r>
              <a:rPr lang="en-US" sz="1600" dirty="0" smtClean="0">
                <a:solidFill>
                  <a:srgbClr val="FF0000"/>
                </a:solidFill>
                <a:latin typeface="Arial Black" pitchFamily="34" charset="0"/>
              </a:rPr>
              <a:t>    For dogs have compassed me: the assembly of the wicked have </a:t>
            </a:r>
            <a:r>
              <a:rPr lang="en-US" sz="1600" dirty="0" smtClean="0">
                <a:solidFill>
                  <a:srgbClr val="FF0000"/>
                </a:solidFill>
                <a:latin typeface="Arial Black" pitchFamily="34" charset="0"/>
              </a:rPr>
              <a:t>inclosed</a:t>
            </a:r>
            <a:r>
              <a:rPr lang="en-US" sz="1600" dirty="0" smtClean="0">
                <a:solidFill>
                  <a:srgbClr val="FF0000"/>
                </a:solidFill>
                <a:latin typeface="Arial Black" pitchFamily="34" charset="0"/>
              </a:rPr>
              <a:t> me: they pierced my hands and my feet. </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sp>
        <p:nvSpPr>
          <p:cNvPr id="77826" name="Rectangle 2"/>
          <p:cNvSpPr>
            <a:spLocks noChangeArrowheads="1"/>
          </p:cNvSpPr>
          <p:nvPr/>
        </p:nvSpPr>
        <p:spPr bwMode="auto">
          <a:xfrm>
            <a:off x="0" y="6027003"/>
            <a:ext cx="9144000"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latin typeface="Arial Black" pitchFamily="34" charset="0"/>
              </a:rPr>
              <a:t>7</a:t>
            </a:r>
            <a:r>
              <a:rPr lang="en-US" sz="1600" b="1" baseline="30000" dirty="0" smtClean="0">
                <a:latin typeface="Arial Black" pitchFamily="34" charset="0"/>
              </a:rPr>
              <a:t>th</a:t>
            </a:r>
            <a:r>
              <a:rPr lang="en-US" sz="1600" b="1" dirty="0" smtClean="0">
                <a:latin typeface="Arial Black" pitchFamily="34" charset="0"/>
              </a:rPr>
              <a:t> Sword Piercing His Side - John 19:34 </a:t>
            </a:r>
            <a:endParaRPr lang="en-US" sz="1600" dirty="0" smtClean="0">
              <a:latin typeface="Arial Black" pitchFamily="34" charset="0"/>
            </a:endParaRPr>
          </a:p>
          <a:p>
            <a:r>
              <a:rPr lang="en-US" sz="1600" dirty="0" smtClean="0">
                <a:solidFill>
                  <a:srgbClr val="FF0000"/>
                </a:solidFill>
                <a:latin typeface="Arial Black" pitchFamily="34" charset="0"/>
              </a:rPr>
              <a:t>    But one of the soldiers with a spear pierced his side, and forthwith came there out blood and water. </a:t>
            </a:r>
            <a:endParaRPr kumimoji="0" lang="en-US" sz="1600" b="0" i="0" u="none" strike="noStrike" cap="none" normalizeH="0" baseline="0" dirty="0" smtClean="0">
              <a:ln>
                <a:noFill/>
              </a:ln>
              <a:solidFill>
                <a:srgbClr val="FF0000"/>
              </a:solidFill>
              <a:effectLst/>
              <a:latin typeface="Arial Black" pitchFamily="34" charset="0"/>
              <a:cs typeface="Arial" pitchFamily="34" charset="0"/>
            </a:endParaRPr>
          </a:p>
        </p:txBody>
      </p:sp>
      <p:pic>
        <p:nvPicPr>
          <p:cNvPr id="11" name="Picture 10" descr="jesus1.jpg"/>
          <p:cNvPicPr>
            <a:picLocks noChangeAspect="1"/>
          </p:cNvPicPr>
          <p:nvPr/>
        </p:nvPicPr>
        <p:blipFill>
          <a:blip r:embed="rId2" cstate="print"/>
          <a:stretch>
            <a:fillRect/>
          </a:stretch>
        </p:blipFill>
        <p:spPr>
          <a:xfrm>
            <a:off x="0" y="1676400"/>
            <a:ext cx="4572000" cy="4267200"/>
          </a:xfrm>
          <a:prstGeom prst="rect">
            <a:avLst/>
          </a:prstGeom>
        </p:spPr>
      </p:pic>
      <p:sp>
        <p:nvSpPr>
          <p:cNvPr id="10" name="TextBox 9"/>
          <p:cNvSpPr txBox="1"/>
          <p:nvPr/>
        </p:nvSpPr>
        <p:spPr>
          <a:xfrm>
            <a:off x="228600" y="1828800"/>
            <a:ext cx="1279517" cy="369332"/>
          </a:xfrm>
          <a:prstGeom prst="rect">
            <a:avLst/>
          </a:prstGeom>
          <a:solidFill>
            <a:schemeClr val="bg1"/>
          </a:solidFill>
        </p:spPr>
        <p:txBody>
          <a:bodyPr wrap="none" rtlCol="0">
            <a:spAutoFit/>
          </a:bodyPr>
          <a:lstStyle/>
          <a:p>
            <a:r>
              <a:rPr lang="en-US" dirty="0" smtClean="0">
                <a:latin typeface="Arial Black" pitchFamily="34" charset="0"/>
              </a:rPr>
              <a:t>5</a:t>
            </a:r>
            <a:r>
              <a:rPr lang="en-US" baseline="30000" dirty="0" smtClean="0">
                <a:latin typeface="Arial Black" pitchFamily="34" charset="0"/>
              </a:rPr>
              <a:t>th</a:t>
            </a:r>
            <a:r>
              <a:rPr lang="en-US" dirty="0" smtClean="0">
                <a:latin typeface="Arial Black" pitchFamily="34" charset="0"/>
              </a:rPr>
              <a:t> &amp; 6th</a:t>
            </a:r>
            <a:endParaRPr lang="en-US" dirty="0">
              <a:latin typeface="Arial Black" pitchFamily="34" charset="0"/>
            </a:endParaRPr>
          </a:p>
        </p:txBody>
      </p:sp>
      <p:pic>
        <p:nvPicPr>
          <p:cNvPr id="14" name="Picture 13" descr="jesus pierced.jpg"/>
          <p:cNvPicPr>
            <a:picLocks noChangeAspect="1"/>
          </p:cNvPicPr>
          <p:nvPr/>
        </p:nvPicPr>
        <p:blipFill>
          <a:blip r:embed="rId3" cstate="print"/>
          <a:stretch>
            <a:fillRect/>
          </a:stretch>
        </p:blipFill>
        <p:spPr>
          <a:xfrm>
            <a:off x="4572000" y="1676400"/>
            <a:ext cx="4572000" cy="4267200"/>
          </a:xfrm>
          <a:prstGeom prst="rect">
            <a:avLst/>
          </a:prstGeom>
        </p:spPr>
      </p:pic>
      <p:sp>
        <p:nvSpPr>
          <p:cNvPr id="12" name="TextBox 11"/>
          <p:cNvSpPr txBox="1"/>
          <p:nvPr/>
        </p:nvSpPr>
        <p:spPr>
          <a:xfrm>
            <a:off x="4648200" y="1752600"/>
            <a:ext cx="595035" cy="369332"/>
          </a:xfrm>
          <a:prstGeom prst="rect">
            <a:avLst/>
          </a:prstGeom>
          <a:solidFill>
            <a:schemeClr val="bg1"/>
          </a:solidFill>
        </p:spPr>
        <p:txBody>
          <a:bodyPr wrap="none" rtlCol="0">
            <a:spAutoFit/>
          </a:bodyPr>
          <a:lstStyle/>
          <a:p>
            <a:r>
              <a:rPr lang="en-US" dirty="0" smtClean="0">
                <a:latin typeface="Arial Black" pitchFamily="34" charset="0"/>
              </a:rPr>
              <a:t>7th</a:t>
            </a:r>
            <a:endParaRPr lang="en-US" dirty="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9" name="Picture 8" descr="yeast 3.jpg"/>
          <p:cNvPicPr>
            <a:picLocks noChangeAspect="1"/>
          </p:cNvPicPr>
          <p:nvPr/>
        </p:nvPicPr>
        <p:blipFill>
          <a:blip r:embed="rId2" cstate="print"/>
          <a:stretch>
            <a:fillRect/>
          </a:stretch>
        </p:blipFill>
        <p:spPr>
          <a:xfrm>
            <a:off x="228600" y="1752600"/>
            <a:ext cx="4724400" cy="51054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609600" y="3581400"/>
            <a:ext cx="3962400" cy="1631216"/>
          </a:xfrm>
          <a:prstGeom prst="rect">
            <a:avLst/>
          </a:prstGeom>
          <a:solidFill>
            <a:srgbClr val="FFFF00"/>
          </a:solidFill>
        </p:spPr>
        <p:txBody>
          <a:bodyPr wrap="square" rtlCol="0">
            <a:spAutoFit/>
          </a:bodyPr>
          <a:lstStyle/>
          <a:p>
            <a:r>
              <a:rPr lang="en-US" sz="2000" b="1" dirty="0" smtClean="0">
                <a:latin typeface="Arial Black" pitchFamily="34" charset="0"/>
              </a:rPr>
              <a:t>Leaven of the Pharisees</a:t>
            </a:r>
          </a:p>
          <a:p>
            <a:r>
              <a:rPr lang="en-US" sz="2000" b="1" dirty="0" smtClean="0">
                <a:latin typeface="Arial Black" pitchFamily="34" charset="0"/>
              </a:rPr>
              <a:t>Leaven of the </a:t>
            </a:r>
            <a:r>
              <a:rPr lang="en-US" sz="2000" b="1" dirty="0" smtClean="0">
                <a:latin typeface="Arial Black" pitchFamily="34" charset="0"/>
              </a:rPr>
              <a:t>Sadducees</a:t>
            </a:r>
            <a:endParaRPr lang="en-US" sz="2000" b="1" dirty="0" smtClean="0">
              <a:latin typeface="Arial Black" pitchFamily="34" charset="0"/>
            </a:endParaRPr>
          </a:p>
          <a:p>
            <a:r>
              <a:rPr lang="en-US" sz="2000" b="1" dirty="0" smtClean="0">
                <a:latin typeface="Arial Black" pitchFamily="34" charset="0"/>
              </a:rPr>
              <a:t>Leaven of Herod</a:t>
            </a:r>
          </a:p>
          <a:p>
            <a:r>
              <a:rPr lang="en-US" sz="2000" b="1" dirty="0" smtClean="0">
                <a:latin typeface="Arial Black" pitchFamily="34" charset="0"/>
              </a:rPr>
              <a:t>Leaven of Galatia</a:t>
            </a:r>
          </a:p>
          <a:p>
            <a:r>
              <a:rPr lang="en-US" sz="2000" b="1" dirty="0" smtClean="0">
                <a:latin typeface="Arial Black" pitchFamily="34" charset="0"/>
              </a:rPr>
              <a:t>Leaven of Corinth</a:t>
            </a:r>
            <a:endParaRPr lang="en-US" sz="2000" b="1" dirty="0">
              <a:latin typeface="Arial Black" pitchFamily="34" charset="0"/>
            </a:endParaRPr>
          </a:p>
        </p:txBody>
      </p:sp>
      <p:sp>
        <p:nvSpPr>
          <p:cNvPr id="1026" name="Rectangle 2"/>
          <p:cNvSpPr>
            <a:spLocks noChangeArrowheads="1"/>
          </p:cNvSpPr>
          <p:nvPr/>
        </p:nvSpPr>
        <p:spPr bwMode="auto">
          <a:xfrm>
            <a:off x="228600" y="698213"/>
            <a:ext cx="83820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There are Five types of Leaven mentioned in the New Testament</a:t>
            </a:r>
            <a:endParaRPr kumimoji="0" lang="en-US" sz="28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10" name="Picture 9" descr="bread.jpg"/>
          <p:cNvPicPr>
            <a:picLocks noChangeAspect="1"/>
          </p:cNvPicPr>
          <p:nvPr/>
        </p:nvPicPr>
        <p:blipFill>
          <a:blip r:embed="rId3" cstate="print"/>
          <a:stretch>
            <a:fillRect/>
          </a:stretch>
        </p:blipFill>
        <p:spPr>
          <a:xfrm>
            <a:off x="5181600" y="1828800"/>
            <a:ext cx="3810000" cy="4800600"/>
          </a:xfrm>
          <a:prstGeom prst="rect">
            <a:avLst/>
          </a:prstGeom>
        </p:spPr>
      </p:pic>
    </p:spTree>
  </p:cSld>
  <p:clrMapOvr>
    <a:masterClrMapping/>
  </p:clrMapOvr>
  <p:transition spd="slow">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2" name="Picture 11" descr="herod1.jpg"/>
          <p:cNvPicPr>
            <a:picLocks noChangeAspect="1"/>
          </p:cNvPicPr>
          <p:nvPr/>
        </p:nvPicPr>
        <p:blipFill>
          <a:blip r:embed="rId2" cstate="print"/>
          <a:stretch>
            <a:fillRect/>
          </a:stretch>
        </p:blipFill>
        <p:spPr>
          <a:xfrm>
            <a:off x="0" y="1676400"/>
            <a:ext cx="9144000" cy="51816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26" name="Rectangle 2"/>
          <p:cNvSpPr>
            <a:spLocks noChangeArrowheads="1"/>
          </p:cNvSpPr>
          <p:nvPr/>
        </p:nvSpPr>
        <p:spPr bwMode="auto">
          <a:xfrm>
            <a:off x="228600" y="698213"/>
            <a:ext cx="83820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There are Five types of Leaven mentioned in the New Testament</a:t>
            </a:r>
            <a:endParaRPr kumimoji="0" lang="en-US" sz="28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201" name="Rectangle 1"/>
          <p:cNvSpPr>
            <a:spLocks noChangeArrowheads="1"/>
          </p:cNvSpPr>
          <p:nvPr/>
        </p:nvSpPr>
        <p:spPr bwMode="auto">
          <a:xfrm>
            <a:off x="381000" y="1828800"/>
            <a:ext cx="85344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 Leaven we want to look at is the Leaven of the </a:t>
            </a: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Herodians</a:t>
            </a:r>
            <a:r>
              <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(King Herod Loved the World)</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202" name="Rectangle 2"/>
          <p:cNvSpPr>
            <a:spLocks noChangeArrowheads="1"/>
          </p:cNvSpPr>
          <p:nvPr/>
        </p:nvSpPr>
        <p:spPr bwMode="auto">
          <a:xfrm>
            <a:off x="152400" y="2895600"/>
            <a:ext cx="2819400" cy="255454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Mark 8:15 </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And he charged them, saying, Take heed, beware of the leaven of the Pharisees, and of the leaven of Herod. </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51203" name="Rectangle 3"/>
          <p:cNvSpPr>
            <a:spLocks noChangeArrowheads="1"/>
          </p:cNvSpPr>
          <p:nvPr/>
        </p:nvSpPr>
        <p:spPr bwMode="auto">
          <a:xfrm>
            <a:off x="0" y="6150114"/>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King Herod was an Unscrupulous,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crafty, immoral,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cruel,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lustful,decietful,cunning</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and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murderous </a:t>
            </a:r>
            <a:r>
              <a:rPr kumimoji="0" lang="en-US"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man.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2" name="Picture 11" descr="herod1.jpg"/>
          <p:cNvPicPr>
            <a:picLocks noChangeAspect="1"/>
          </p:cNvPicPr>
          <p:nvPr/>
        </p:nvPicPr>
        <p:blipFill>
          <a:blip r:embed="rId2" cstate="print"/>
          <a:stretch>
            <a:fillRect/>
          </a:stretch>
        </p:blipFill>
        <p:spPr>
          <a:xfrm>
            <a:off x="0" y="914400"/>
            <a:ext cx="3505200" cy="59436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3249" name="Rectangle 1"/>
          <p:cNvSpPr>
            <a:spLocks noChangeArrowheads="1"/>
          </p:cNvSpPr>
          <p:nvPr/>
        </p:nvSpPr>
        <p:spPr bwMode="auto">
          <a:xfrm>
            <a:off x="2514600" y="893445"/>
            <a:ext cx="6629400" cy="596455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Herod’s title, king of the Jews, was granted by Rome 37 B.C. he was 4 foot 4. He was never accepted by the Jewish people. He was not part of the Davidic family line, and he was only partly Jewish. Although Israel benefited from Herod’s lavish efforts to repair the Temple in Jerusalem, he won little admiration because he also rebuilt various pagan temples. Herod’s costly attempt to gain the loyalty of the people failed because it was superficial. His only loyalty was to himself.</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because his royal title was not genuine, Herod was constantly worried about losing his position.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He also was horribly cruel and paranoid. He thought that his sons and his wife, Miriam, were plotting against him, so he had them all put to death. Then he began to miss Miriam, so he built a big monument to Miriam because he missed her after he had killed her. Cesar Augustus said  "It's safer to be Herod's pig than to be his son,"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Now in time, he realized that as the result of his own cruelty and meanness, no one would weep when he died. And he couldn't stand the thought of no one weeping when he died, so he gave orders that when he died all of his 100 top officials were to be killed, executed,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2" name="Picture 11" descr="herod1.jpg"/>
          <p:cNvPicPr>
            <a:picLocks noChangeAspect="1"/>
          </p:cNvPicPr>
          <p:nvPr/>
        </p:nvPicPr>
        <p:blipFill>
          <a:blip r:embed="rId2" cstate="print"/>
          <a:stretch>
            <a:fillRect/>
          </a:stretch>
        </p:blipFill>
        <p:spPr>
          <a:xfrm>
            <a:off x="0" y="609600"/>
            <a:ext cx="4572000" cy="6248400"/>
          </a:xfrm>
          <a:prstGeom prst="rect">
            <a:avLst/>
          </a:prstGeom>
        </p:spPr>
      </p:pic>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3249" name="Rectangle 1"/>
          <p:cNvSpPr>
            <a:spLocks noChangeArrowheads="1"/>
          </p:cNvSpPr>
          <p:nvPr/>
        </p:nvSpPr>
        <p:spPr bwMode="auto">
          <a:xfrm>
            <a:off x="3657600" y="640913"/>
            <a:ext cx="5486400" cy="621708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latin typeface="Arial Black" pitchFamily="34" charset="0"/>
              </a:rPr>
              <a:t>LESSONS FROM HIS LIFE</a:t>
            </a:r>
          </a:p>
          <a:p>
            <a:r>
              <a:rPr lang="en-US" sz="2000" dirty="0" smtClean="0"/>
              <a:t>• </a:t>
            </a:r>
            <a:r>
              <a:rPr lang="en-US" sz="2000" b="1" dirty="0" smtClean="0"/>
              <a:t>Great power brings neither peace nor security</a:t>
            </a:r>
          </a:p>
          <a:p>
            <a:r>
              <a:rPr lang="en-US" sz="2000" dirty="0" smtClean="0"/>
              <a:t>• </a:t>
            </a:r>
            <a:r>
              <a:rPr lang="en-US" sz="2000" b="1" dirty="0" smtClean="0"/>
              <a:t>No one can prevent God’s plans from being carried out</a:t>
            </a:r>
          </a:p>
          <a:p>
            <a:r>
              <a:rPr lang="en-US" sz="2000" dirty="0" smtClean="0"/>
              <a:t>• </a:t>
            </a:r>
            <a:r>
              <a:rPr lang="en-US" sz="2000" b="1" dirty="0" smtClean="0"/>
              <a:t>Superficial loyalty does not impress people or God</a:t>
            </a:r>
          </a:p>
          <a:p>
            <a:r>
              <a:rPr lang="en-US" sz="2000" b="1" dirty="0" smtClean="0"/>
              <a:t> </a:t>
            </a:r>
            <a:endParaRPr lang="en-US" sz="2000" dirty="0" smtClean="0"/>
          </a:p>
          <a:p>
            <a:r>
              <a:rPr lang="en-US" sz="2000" b="1" dirty="0" smtClean="0"/>
              <a:t>Because of his sin. Herod was eventually afflicted with a loathsome disease, accompanied by fever. </a:t>
            </a:r>
            <a:endParaRPr lang="en-US" sz="2000" dirty="0" smtClean="0"/>
          </a:p>
          <a:p>
            <a:r>
              <a:rPr lang="en-US" sz="2000" b="1" dirty="0" smtClean="0"/>
              <a:t>Josephus the Jewish historian describes it as…</a:t>
            </a:r>
            <a:endParaRPr lang="en-US" sz="2000" dirty="0" smtClean="0"/>
          </a:p>
          <a:p>
            <a:r>
              <a:rPr lang="en-US" sz="2000" dirty="0" smtClean="0"/>
              <a:t> </a:t>
            </a:r>
          </a:p>
          <a:p>
            <a:r>
              <a:rPr lang="en-US" sz="2000" b="1" dirty="0" smtClean="0"/>
              <a:t>An Intolerable itching over all the surface of his body, and continual pains in his colon, and </a:t>
            </a:r>
            <a:r>
              <a:rPr lang="en-US" sz="2000" b="1" dirty="0" smtClean="0"/>
              <a:t>dropsical</a:t>
            </a:r>
            <a:r>
              <a:rPr lang="en-US" sz="2000" b="1" dirty="0" smtClean="0"/>
              <a:t> tumors about his feet and an inflammation of the abdomen…and a </a:t>
            </a:r>
            <a:r>
              <a:rPr lang="en-US" sz="2000" b="1" dirty="0" smtClean="0"/>
              <a:t>putrefication</a:t>
            </a:r>
            <a:r>
              <a:rPr lang="en-US" sz="2000" b="1" dirty="0" smtClean="0"/>
              <a:t>…that produced worms…</a:t>
            </a:r>
            <a:endParaRPr lang="en-US" sz="20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4273" name="Rectangle 1"/>
          <p:cNvSpPr>
            <a:spLocks noChangeArrowheads="1"/>
          </p:cNvSpPr>
          <p:nvPr/>
        </p:nvSpPr>
        <p:spPr bwMode="auto">
          <a:xfrm>
            <a:off x="0" y="3410902"/>
            <a:ext cx="9144000" cy="344709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1 John 2:15-17 (AMP)</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15  Do not love </a:t>
            </a:r>
            <a:r>
              <a:rPr kumimoji="0" lang="en-US"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or</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cherish the world or the things that are in the world. If anyone loves the world, love for the Father is not in him.</a:t>
            </a:r>
            <a:endParaRPr kumimoji="0" lang="en-US"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16  For all that is in the world—</a:t>
            </a:r>
            <a:r>
              <a:rPr kumimoji="0" lang="en-US" b="0" i="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 lust of the flesh [craving for sensual gratification]</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and the </a:t>
            </a:r>
            <a:r>
              <a:rPr kumimoji="0" lang="en-US" b="0" i="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lust of the eyes [greedy longings of the mind]</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and the </a:t>
            </a:r>
            <a:r>
              <a:rPr kumimoji="0" lang="en-US" b="0" i="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pride of life [assurance in one’s own resources or in the stability of earthly things]</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—these do not come from the Father but are from the world [itself].</a:t>
            </a:r>
            <a:endParaRPr kumimoji="0" lang="en-US"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And the world passes away </a:t>
            </a:r>
            <a:r>
              <a:rPr kumimoji="0" lang="en-US"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and</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disappears, and with it the forbidden cravings (the passionate desires, the lust) of it; but he who does the will of God and carries out His purposes in his life abides (remains) forever.</a:t>
            </a:r>
            <a:endParaRPr kumimoji="0" lang="en-US"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7" descr="new car.jpg"/>
          <p:cNvPicPr>
            <a:picLocks noChangeAspect="1"/>
          </p:cNvPicPr>
          <p:nvPr/>
        </p:nvPicPr>
        <p:blipFill>
          <a:blip r:embed="rId2" cstate="print"/>
          <a:stretch>
            <a:fillRect/>
          </a:stretch>
        </p:blipFill>
        <p:spPr>
          <a:xfrm>
            <a:off x="6134100" y="685800"/>
            <a:ext cx="3009900" cy="2743200"/>
          </a:xfrm>
          <a:prstGeom prst="rect">
            <a:avLst/>
          </a:prstGeom>
        </p:spPr>
      </p:pic>
      <p:pic>
        <p:nvPicPr>
          <p:cNvPr id="9" name="Picture 8" descr="new house.jpg"/>
          <p:cNvPicPr>
            <a:picLocks noChangeAspect="1"/>
          </p:cNvPicPr>
          <p:nvPr/>
        </p:nvPicPr>
        <p:blipFill>
          <a:blip r:embed="rId3" cstate="print"/>
          <a:stretch>
            <a:fillRect/>
          </a:stretch>
        </p:blipFill>
        <p:spPr>
          <a:xfrm>
            <a:off x="3962400" y="685800"/>
            <a:ext cx="2209800" cy="2686050"/>
          </a:xfrm>
          <a:prstGeom prst="rect">
            <a:avLst/>
          </a:prstGeom>
        </p:spPr>
      </p:pic>
      <p:pic>
        <p:nvPicPr>
          <p:cNvPr id="10" name="Picture 9" descr="disco1.jpg"/>
          <p:cNvPicPr>
            <a:picLocks noChangeAspect="1"/>
          </p:cNvPicPr>
          <p:nvPr/>
        </p:nvPicPr>
        <p:blipFill>
          <a:blip r:embed="rId4" cstate="print"/>
          <a:stretch>
            <a:fillRect/>
          </a:stretch>
        </p:blipFill>
        <p:spPr>
          <a:xfrm>
            <a:off x="0" y="685800"/>
            <a:ext cx="3962400" cy="2743200"/>
          </a:xfrm>
          <a:prstGeom prst="rect">
            <a:avLst/>
          </a:prstGeom>
        </p:spPr>
      </p:pic>
    </p:spTree>
  </p:cSld>
  <p:clrMapOvr>
    <a:masterClrMapping/>
  </p:clrMapOvr>
  <p:transition spd="slow">
    <p:plu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4274" name="Rectangle 2"/>
          <p:cNvSpPr>
            <a:spLocks noChangeArrowheads="1"/>
          </p:cNvSpPr>
          <p:nvPr/>
        </p:nvSpPr>
        <p:spPr bwMode="auto">
          <a:xfrm>
            <a:off x="0" y="670352"/>
            <a:ext cx="5181600" cy="618630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Satan never shows you the end of your sin!!!! </a:t>
            </a:r>
            <a:endParaRPr kumimoji="0" lang="en-US"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Hebrews 11:25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Choosing rather to suffer affliction with the people of God, than to enjoy the pleasures of sin for a season;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Proverbs 5:3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the lips of a strange woman drop as an honeycomb, and her mouth is smoother than oil: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 5:4</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Georgia" pitchFamily="18" charset="0"/>
              </a:rPr>
              <a:t>  But in the end she is bitter as wormwood, sharp as a two-edged and devouring sword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Georgia"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Sin promises much and delivers little.</a:t>
            </a:r>
            <a:endParaRPr kumimoji="0" lang="en-US" b="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Proverbs 5:11-14 (NLIV)</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Afterward you will groan in anguish when disease consumes your body,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12</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you will say, “How I hated discipline! If only I had not demanded my own way!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Oh, why didn’t I listen to my teachers? Why didn’t I pay attention to those who gave me instruction?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14</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 have come to the brink of utter ruin, and now I must face public disgrace.”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jezebel.jpg"/>
          <p:cNvPicPr>
            <a:picLocks noChangeAspect="1"/>
          </p:cNvPicPr>
          <p:nvPr/>
        </p:nvPicPr>
        <p:blipFill>
          <a:blip r:embed="rId2" cstate="print"/>
          <a:stretch>
            <a:fillRect/>
          </a:stretch>
        </p:blipFill>
        <p:spPr>
          <a:xfrm>
            <a:off x="5181600" y="3581400"/>
            <a:ext cx="3962400" cy="3124200"/>
          </a:xfrm>
          <a:prstGeom prst="rect">
            <a:avLst/>
          </a:prstGeom>
        </p:spPr>
      </p:pic>
      <p:pic>
        <p:nvPicPr>
          <p:cNvPr id="6" name="Picture 5" descr="samson grinding.jpg"/>
          <p:cNvPicPr>
            <a:picLocks noChangeAspect="1"/>
          </p:cNvPicPr>
          <p:nvPr/>
        </p:nvPicPr>
        <p:blipFill>
          <a:blip r:embed="rId3" cstate="print"/>
          <a:stretch>
            <a:fillRect/>
          </a:stretch>
        </p:blipFill>
        <p:spPr>
          <a:xfrm>
            <a:off x="5181600" y="762000"/>
            <a:ext cx="3962400" cy="2819400"/>
          </a:xfrm>
          <a:prstGeom prst="rect">
            <a:avLst/>
          </a:prstGeom>
        </p:spPr>
      </p:pic>
    </p:spTree>
  </p:cSld>
  <p:clrMapOvr>
    <a:masterClrMapping/>
  </p:clrMapOvr>
  <p:transition spd="slow">
    <p:plu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4274" name="Rectangle 2"/>
          <p:cNvSpPr>
            <a:spLocks noChangeArrowheads="1"/>
          </p:cNvSpPr>
          <p:nvPr/>
        </p:nvSpPr>
        <p:spPr bwMode="auto">
          <a:xfrm>
            <a:off x="0" y="762000"/>
            <a:ext cx="5181600" cy="607885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Arial Black" pitchFamily="34" charset="0"/>
              </a:rPr>
              <a:t>Those who love and Cherish this world will partake of the </a:t>
            </a:r>
            <a:r>
              <a:rPr lang="en-US" sz="2000" b="1" dirty="0" smtClean="0">
                <a:latin typeface="Arial Black" pitchFamily="34" charset="0"/>
              </a:rPr>
              <a:t>Judgments </a:t>
            </a:r>
            <a:r>
              <a:rPr lang="en-US" sz="2000" b="1" dirty="0" smtClean="0">
                <a:latin typeface="Arial Black" pitchFamily="34" charset="0"/>
              </a:rPr>
              <a:t>coming on this world.</a:t>
            </a:r>
            <a:endParaRPr lang="en-US" sz="2000" dirty="0" smtClean="0">
              <a:latin typeface="Arial Black" pitchFamily="34" charset="0"/>
            </a:endParaRPr>
          </a:p>
          <a:p>
            <a:r>
              <a:rPr lang="en-US" sz="2000" b="1" dirty="0" smtClean="0"/>
              <a:t> </a:t>
            </a:r>
            <a:endParaRPr lang="en-US" sz="2000" dirty="0" smtClean="0"/>
          </a:p>
          <a:p>
            <a:r>
              <a:rPr lang="en-US" sz="2000" b="1" dirty="0" smtClean="0"/>
              <a:t>Rev 18:4</a:t>
            </a:r>
            <a:r>
              <a:rPr lang="en-US" sz="2000" dirty="0" smtClean="0"/>
              <a:t>  And I heard another voice from heaven, saying, Come out of her, my people, that ye be not partakers of her sins, and that ye receive not of her plagues. </a:t>
            </a:r>
          </a:p>
          <a:p>
            <a:r>
              <a:rPr lang="en-US" sz="2000" b="1" dirty="0" smtClean="0"/>
              <a:t>Rev 18:5</a:t>
            </a:r>
            <a:r>
              <a:rPr lang="en-US" sz="2000" dirty="0" smtClean="0"/>
              <a:t>  For her sins have reached unto heaven, and God hath remembered her iniquities. </a:t>
            </a:r>
          </a:p>
          <a:p>
            <a:r>
              <a:rPr lang="en-US" sz="2000" dirty="0" smtClean="0"/>
              <a:t> </a:t>
            </a:r>
          </a:p>
          <a:p>
            <a:r>
              <a:rPr lang="en-US" sz="2000" b="1" dirty="0" smtClean="0">
                <a:latin typeface="Arial Black" pitchFamily="34" charset="0"/>
              </a:rPr>
              <a:t>Demas</a:t>
            </a:r>
            <a:endParaRPr lang="en-US" sz="2000" dirty="0" smtClean="0">
              <a:latin typeface="Arial Black" pitchFamily="34" charset="0"/>
            </a:endParaRPr>
          </a:p>
          <a:p>
            <a:r>
              <a:rPr lang="en-US" sz="2000" dirty="0" smtClean="0"/>
              <a:t> popular </a:t>
            </a:r>
          </a:p>
          <a:p>
            <a:r>
              <a:rPr lang="en-US" sz="2000" b="1" dirty="0" smtClean="0"/>
              <a:t>2Ti 4:10</a:t>
            </a:r>
            <a:r>
              <a:rPr lang="en-US" sz="2000" dirty="0" smtClean="0"/>
              <a:t>  For Demas hath forsaken me, having loved this present world, and is departed unto Thessalonica; </a:t>
            </a:r>
            <a:r>
              <a:rPr lang="en-US" sz="2000" dirty="0" smtClean="0"/>
              <a:t>Crescens</a:t>
            </a:r>
            <a:r>
              <a:rPr lang="en-US" sz="2000" dirty="0" smtClean="0"/>
              <a:t> to Galatia, Titus unto Dalmatia.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babylon.jpg"/>
          <p:cNvPicPr>
            <a:picLocks noChangeAspect="1"/>
          </p:cNvPicPr>
          <p:nvPr/>
        </p:nvPicPr>
        <p:blipFill>
          <a:blip r:embed="rId2" cstate="print"/>
          <a:stretch>
            <a:fillRect/>
          </a:stretch>
        </p:blipFill>
        <p:spPr>
          <a:xfrm>
            <a:off x="5181600" y="762000"/>
            <a:ext cx="3962400" cy="3276600"/>
          </a:xfrm>
          <a:prstGeom prst="rect">
            <a:avLst/>
          </a:prstGeom>
        </p:spPr>
      </p:pic>
      <p:pic>
        <p:nvPicPr>
          <p:cNvPr id="9" name="Picture 8" descr="backslider.jpg"/>
          <p:cNvPicPr>
            <a:picLocks noChangeAspect="1"/>
          </p:cNvPicPr>
          <p:nvPr/>
        </p:nvPicPr>
        <p:blipFill>
          <a:blip r:embed="rId3" cstate="print"/>
          <a:stretch>
            <a:fillRect/>
          </a:stretch>
        </p:blipFill>
        <p:spPr>
          <a:xfrm>
            <a:off x="5181600" y="4038600"/>
            <a:ext cx="3962400" cy="2819400"/>
          </a:xfrm>
          <a:prstGeom prst="rect">
            <a:avLst/>
          </a:prstGeom>
        </p:spPr>
      </p:pic>
    </p:spTree>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0" y="2971800"/>
            <a:ext cx="9144000"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latin typeface="Arial Black" pitchFamily="34" charset="0"/>
              </a:rPr>
              <a:t>The names of Passover and Unleavened bread are used interchangeably</a:t>
            </a:r>
          </a:p>
        </p:txBody>
      </p:sp>
      <p:sp>
        <p:nvSpPr>
          <p:cNvPr id="15" name="Arc 14"/>
          <p:cNvSpPr/>
          <p:nvPr/>
        </p:nvSpPr>
        <p:spPr>
          <a:xfrm>
            <a:off x="3200400" y="1447800"/>
            <a:ext cx="914400" cy="914400"/>
          </a:xfrm>
          <a:prstGeom prst="arc">
            <a:avLst>
              <a:gd name="adj1" fmla="val 17079084"/>
              <a:gd name="adj2" fmla="val 195785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Rectangle 23"/>
          <p:cNvSpPr/>
          <p:nvPr/>
        </p:nvSpPr>
        <p:spPr>
          <a:xfrm>
            <a:off x="1356776" y="152400"/>
            <a:ext cx="6359433" cy="923330"/>
          </a:xfrm>
          <a:prstGeom prst="rect">
            <a:avLst/>
          </a:prstGeom>
          <a:noFill/>
        </p:spPr>
        <p:txBody>
          <a:bodyPr wrap="none" lIns="91440" tIns="45720" rIns="91440" bIns="45720">
            <a:spAutoFit/>
          </a:bodyPr>
          <a:lstStyle/>
          <a:p>
            <a:pPr algn="ctr"/>
            <a:r>
              <a:rPr lang="en-US" sz="5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Time Line of Feasts</a:t>
            </a:r>
            <a:endParaRPr lang="en-US" sz="54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endParaRPr>
          </a:p>
        </p:txBody>
      </p:sp>
      <p:pic>
        <p:nvPicPr>
          <p:cNvPr id="25" name="Picture 24" descr="last supper.jpg"/>
          <p:cNvPicPr>
            <a:picLocks noChangeAspect="1"/>
          </p:cNvPicPr>
          <p:nvPr/>
        </p:nvPicPr>
        <p:blipFill>
          <a:blip r:embed="rId2" cstate="print"/>
          <a:stretch>
            <a:fillRect/>
          </a:stretch>
        </p:blipFill>
        <p:spPr>
          <a:xfrm>
            <a:off x="0" y="990600"/>
            <a:ext cx="9144000" cy="1981200"/>
          </a:xfrm>
          <a:prstGeom prst="rect">
            <a:avLst/>
          </a:prstGeom>
        </p:spPr>
      </p:pic>
      <p:sp>
        <p:nvSpPr>
          <p:cNvPr id="8" name="Rectangle 7"/>
          <p:cNvSpPr/>
          <p:nvPr/>
        </p:nvSpPr>
        <p:spPr>
          <a:xfrm>
            <a:off x="5105400" y="5486400"/>
            <a:ext cx="4038600" cy="1323439"/>
          </a:xfrm>
          <a:prstGeom prst="rect">
            <a:avLst/>
          </a:prstGeom>
          <a:solidFill>
            <a:srgbClr val="FFFF00"/>
          </a:solidFill>
        </p:spPr>
        <p:txBody>
          <a:bodyPr wrap="square">
            <a:spAutoFit/>
          </a:bodyPr>
          <a:lstStyle/>
          <a:p>
            <a:r>
              <a:rPr lang="en-US" sz="2000" dirty="0" smtClean="0">
                <a:latin typeface="Arial Black" pitchFamily="34" charset="0"/>
              </a:rPr>
              <a:t>Luk</a:t>
            </a:r>
            <a:r>
              <a:rPr lang="en-US" sz="2000" dirty="0" smtClean="0">
                <a:latin typeface="Arial Black" pitchFamily="34" charset="0"/>
              </a:rPr>
              <a:t> 22:7  Then came the day of unleavened bread, when the </a:t>
            </a:r>
            <a:r>
              <a:rPr lang="en-US" sz="2000" dirty="0" smtClean="0">
                <a:latin typeface="Arial Black" pitchFamily="34" charset="0"/>
              </a:rPr>
              <a:t>passover</a:t>
            </a:r>
            <a:r>
              <a:rPr lang="en-US" sz="2000" dirty="0" smtClean="0">
                <a:latin typeface="Arial Black" pitchFamily="34" charset="0"/>
              </a:rPr>
              <a:t> must be killed. </a:t>
            </a:r>
          </a:p>
        </p:txBody>
      </p:sp>
      <p:sp>
        <p:nvSpPr>
          <p:cNvPr id="9" name="Rectangle 8"/>
          <p:cNvSpPr/>
          <p:nvPr/>
        </p:nvSpPr>
        <p:spPr>
          <a:xfrm>
            <a:off x="0" y="5103674"/>
            <a:ext cx="4572000" cy="1754326"/>
          </a:xfrm>
          <a:prstGeom prst="rect">
            <a:avLst/>
          </a:prstGeom>
          <a:solidFill>
            <a:srgbClr val="FFFF00"/>
          </a:solidFill>
        </p:spPr>
        <p:txBody>
          <a:bodyPr>
            <a:spAutoFit/>
          </a:bodyPr>
          <a:lstStyle/>
          <a:p>
            <a:r>
              <a:rPr lang="en-US" dirty="0" smtClean="0">
                <a:latin typeface="Arial Black" pitchFamily="34" charset="0"/>
              </a:rPr>
              <a:t>Mar 14:12  And the first day of unleavened bread, when they killed the </a:t>
            </a:r>
            <a:r>
              <a:rPr lang="en-US" dirty="0" smtClean="0">
                <a:latin typeface="Arial Black" pitchFamily="34" charset="0"/>
              </a:rPr>
              <a:t>passover</a:t>
            </a:r>
            <a:r>
              <a:rPr lang="en-US" dirty="0" smtClean="0">
                <a:latin typeface="Arial Black" pitchFamily="34" charset="0"/>
              </a:rPr>
              <a:t>, his disciples said unto him, Where wilt thou that we go and prepare that thou </a:t>
            </a:r>
            <a:r>
              <a:rPr lang="en-US" dirty="0" smtClean="0">
                <a:latin typeface="Arial Black" pitchFamily="34" charset="0"/>
              </a:rPr>
              <a:t>mayest</a:t>
            </a:r>
            <a:r>
              <a:rPr lang="en-US" dirty="0" smtClean="0">
                <a:latin typeface="Arial Black" pitchFamily="34" charset="0"/>
              </a:rPr>
              <a:t> eat the </a:t>
            </a:r>
            <a:r>
              <a:rPr lang="en-US" dirty="0" smtClean="0">
                <a:latin typeface="Arial Black" pitchFamily="34" charset="0"/>
              </a:rPr>
              <a:t>passover</a:t>
            </a:r>
            <a:r>
              <a:rPr lang="en-US" dirty="0" smtClean="0">
                <a:latin typeface="Arial Black" pitchFamily="34" charset="0"/>
              </a:rPr>
              <a:t>? </a:t>
            </a:r>
          </a:p>
        </p:txBody>
      </p:sp>
      <p:sp>
        <p:nvSpPr>
          <p:cNvPr id="10" name="Rectangle 9"/>
          <p:cNvSpPr/>
          <p:nvPr/>
        </p:nvSpPr>
        <p:spPr>
          <a:xfrm>
            <a:off x="1371600" y="3810000"/>
            <a:ext cx="6629400" cy="1200329"/>
          </a:xfrm>
          <a:prstGeom prst="rect">
            <a:avLst/>
          </a:prstGeom>
          <a:solidFill>
            <a:srgbClr val="FFFF00"/>
          </a:solidFill>
        </p:spPr>
        <p:txBody>
          <a:bodyPr wrap="square">
            <a:spAutoFit/>
          </a:bodyPr>
          <a:lstStyle/>
          <a:p>
            <a:r>
              <a:rPr lang="en-US" sz="2400" dirty="0" smtClean="0">
                <a:latin typeface="Arial Black" pitchFamily="34" charset="0"/>
              </a:rPr>
              <a:t>Luk</a:t>
            </a:r>
            <a:r>
              <a:rPr lang="en-US" sz="2400" dirty="0" smtClean="0">
                <a:latin typeface="Arial Black" pitchFamily="34" charset="0"/>
              </a:rPr>
              <a:t> 22:1  Now the feast of unleavened bread drew nigh, which is called the Passover. </a:t>
            </a:r>
          </a:p>
        </p:txBody>
      </p:sp>
    </p:spTree>
  </p:cSld>
  <p:clrMapOvr>
    <a:masterClrMapping/>
  </p:clrMapOvr>
  <p:transition spd="slow">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6322" name="Rectangle 2"/>
          <p:cNvSpPr>
            <a:spLocks noChangeArrowheads="1"/>
          </p:cNvSpPr>
          <p:nvPr/>
        </p:nvSpPr>
        <p:spPr bwMode="auto">
          <a:xfrm>
            <a:off x="0" y="762000"/>
            <a:ext cx="5257800" cy="409342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The Leaven of Herod is to hear and not Do!</a:t>
            </a:r>
            <a:endParaRPr kumimoji="0" lang="en-US" sz="20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 6:20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Herod feared John, knowing that he was a just man and an holy, and observed him; and when he heard him, </a:t>
            </a:r>
            <a:r>
              <a:rPr kumimoji="0" lang="en-US"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he did many things, and heard him gladly.</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Matthew 3:8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Bring forth therefore fruits meet for repentance: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Georgia" pitchFamily="18" charset="0"/>
              </a:rPr>
              <a:t>Jas 1:22</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Georgia" pitchFamily="18" charset="0"/>
              </a:rPr>
              <a:t>  </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Georgia" pitchFamily="18" charset="0"/>
              </a:rPr>
              <a:t>(GNB)</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Georgia" pitchFamily="18" charset="0"/>
              </a:rPr>
              <a:t> Do not deceive yourselves by just listening to his word; instead, put it into practice.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backslider1.jpg"/>
          <p:cNvPicPr>
            <a:picLocks noChangeAspect="1"/>
          </p:cNvPicPr>
          <p:nvPr/>
        </p:nvPicPr>
        <p:blipFill>
          <a:blip r:embed="rId2" cstate="print"/>
          <a:stretch>
            <a:fillRect/>
          </a:stretch>
        </p:blipFill>
        <p:spPr>
          <a:xfrm>
            <a:off x="0" y="4876801"/>
            <a:ext cx="5334000" cy="1981200"/>
          </a:xfrm>
          <a:prstGeom prst="rect">
            <a:avLst/>
          </a:prstGeom>
        </p:spPr>
      </p:pic>
      <p:pic>
        <p:nvPicPr>
          <p:cNvPr id="11" name="Picture 10" descr="john the baptist.jpg"/>
          <p:cNvPicPr>
            <a:picLocks noChangeAspect="1"/>
          </p:cNvPicPr>
          <p:nvPr/>
        </p:nvPicPr>
        <p:blipFill>
          <a:blip r:embed="rId3" cstate="print"/>
          <a:stretch>
            <a:fillRect/>
          </a:stretch>
        </p:blipFill>
        <p:spPr>
          <a:xfrm>
            <a:off x="5257800" y="762000"/>
            <a:ext cx="3886200" cy="6096000"/>
          </a:xfrm>
          <a:prstGeom prst="rect">
            <a:avLst/>
          </a:prstGeom>
        </p:spPr>
      </p:pic>
    </p:spTree>
  </p:cSld>
  <p:clrMapOvr>
    <a:masterClrMapping/>
  </p:clrMapOvr>
  <p:transition spd="slow">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9393" name="Rectangle 1"/>
          <p:cNvSpPr>
            <a:spLocks noChangeArrowheads="1"/>
          </p:cNvSpPr>
          <p:nvPr/>
        </p:nvSpPr>
        <p:spPr bwMode="auto">
          <a:xfrm>
            <a:off x="0" y="647968"/>
            <a:ext cx="5638800" cy="624786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strike="noStrike" cap="none" normalizeH="0" baseline="0" dirty="0" smtClean="0">
                <a:ln>
                  <a:noFill/>
                </a:ln>
                <a:solidFill>
                  <a:schemeClr val="tx1"/>
                </a:solidFill>
                <a:effectLst/>
                <a:latin typeface="Arial Black" pitchFamily="34" charset="0"/>
                <a:ea typeface="Times New Roman" pitchFamily="18" charset="0"/>
                <a:cs typeface="Arial" pitchFamily="34" charset="0"/>
              </a:rPr>
              <a:t>Herod who loved the world feared man more than </a:t>
            </a:r>
            <a:r>
              <a:rPr kumimoji="0" lang="en-US" sz="2000" b="1" strike="noStrike" cap="none" normalizeH="0" baseline="0" dirty="0" smtClean="0">
                <a:ln>
                  <a:noFill/>
                </a:ln>
                <a:solidFill>
                  <a:schemeClr val="tx1"/>
                </a:solidFill>
                <a:effectLst/>
                <a:latin typeface="Arial Black" pitchFamily="34" charset="0"/>
                <a:ea typeface="Times New Roman" pitchFamily="18" charset="0"/>
                <a:cs typeface="Arial" pitchFamily="34" charset="0"/>
              </a:rPr>
              <a:t>God, He </a:t>
            </a:r>
            <a:r>
              <a:rPr kumimoji="0" lang="en-US" sz="2000" b="1" strike="noStrike" cap="none" normalizeH="0" baseline="0" dirty="0" smtClean="0">
                <a:ln>
                  <a:noFill/>
                </a:ln>
                <a:solidFill>
                  <a:schemeClr val="tx1"/>
                </a:solidFill>
                <a:effectLst/>
                <a:latin typeface="Arial Black" pitchFamily="34" charset="0"/>
                <a:ea typeface="Times New Roman" pitchFamily="18" charset="0"/>
                <a:cs typeface="Arial" pitchFamily="34" charset="0"/>
              </a:rPr>
              <a:t>was  like </a:t>
            </a:r>
            <a:r>
              <a:rPr kumimoji="0" lang="en-US" sz="2000" b="1" strike="noStrike" cap="none" normalizeH="0" baseline="0" dirty="0" smtClean="0">
                <a:ln>
                  <a:noFill/>
                </a:ln>
                <a:solidFill>
                  <a:schemeClr val="tx1"/>
                </a:solidFill>
                <a:effectLst/>
                <a:latin typeface="Arial Black" pitchFamily="34" charset="0"/>
                <a:ea typeface="Times New Roman" pitchFamily="18" charset="0"/>
                <a:cs typeface="Arial" pitchFamily="34" charset="0"/>
              </a:rPr>
              <a:t>Saul </a:t>
            </a:r>
            <a:r>
              <a:rPr kumimoji="0" lang="en-US" sz="2000" b="1" strike="noStrike" cap="none" normalizeH="0" baseline="0" dirty="0" smtClean="0">
                <a:ln>
                  <a:noFill/>
                </a:ln>
                <a:solidFill>
                  <a:schemeClr val="tx1"/>
                </a:solidFill>
                <a:effectLst/>
                <a:latin typeface="Arial Black" pitchFamily="34" charset="0"/>
                <a:ea typeface="Times New Roman" pitchFamily="18" charset="0"/>
                <a:cs typeface="Arial" pitchFamily="34" charset="0"/>
              </a:rPr>
              <a:t>who feared the people.</a:t>
            </a:r>
            <a:endParaRPr kumimoji="0" lang="en-US" sz="2000" b="1"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Matthew 14:6-9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But when Herod's birthday was kept, the daughter of Herodias danced before them, and pleased Herod. [7] Whereupon he promised with an oath to give her whatsoever she would ask. [8] And she, being before instructed of her mother, said, Give me here John Baptist's head in a charger. [9]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the king was sorry: nevertheless for the oath's sake,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them which sat with him at meat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 commanded it to be given her.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Proverbs 29:25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fear of man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bringeth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snare: but whoso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putteth</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his trust in the Lord shall be safe.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Proverbs 10:27</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eaLnBrk="0" fontAlgn="base" hangingPunct="0">
              <a:spcBef>
                <a:spcPct val="0"/>
              </a:spcBef>
              <a:spcAft>
                <a:spcPct val="0"/>
              </a:spcAft>
            </a:pPr>
            <a:r>
              <a:rPr lang="en-US" sz="2000" dirty="0" smtClean="0"/>
              <a:t> </a:t>
            </a:r>
            <a:r>
              <a:rPr lang="en-US" sz="2000" b="1" u="sng" dirty="0" smtClean="0"/>
              <a:t>The fear of the Lord </a:t>
            </a:r>
            <a:r>
              <a:rPr lang="en-US" sz="2000" b="1" u="sng" dirty="0" smtClean="0"/>
              <a:t>prolongeth</a:t>
            </a:r>
            <a:r>
              <a:rPr lang="en-US" sz="2000" b="1" u="sng" dirty="0" smtClean="0"/>
              <a:t> days</a:t>
            </a:r>
            <a:r>
              <a:rPr lang="en-US" sz="2000" dirty="0" smtClean="0"/>
              <a:t>: but the years of the wicked shall be shortened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john the baptist1.jpg"/>
          <p:cNvPicPr>
            <a:picLocks noChangeAspect="1"/>
          </p:cNvPicPr>
          <p:nvPr/>
        </p:nvPicPr>
        <p:blipFill>
          <a:blip r:embed="rId2" cstate="print"/>
          <a:stretch>
            <a:fillRect/>
          </a:stretch>
        </p:blipFill>
        <p:spPr>
          <a:xfrm>
            <a:off x="5638800" y="685800"/>
            <a:ext cx="3505200" cy="6172200"/>
          </a:xfrm>
          <a:prstGeom prst="rect">
            <a:avLst/>
          </a:prstGeom>
        </p:spPr>
      </p:pic>
    </p:spTree>
  </p:cSld>
  <p:clrMapOvr>
    <a:masterClrMapping/>
  </p:clrMapOvr>
  <p:transition spd="slow">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Leaven of Herod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9393" name="Rectangle 1"/>
          <p:cNvSpPr>
            <a:spLocks noChangeArrowheads="1"/>
          </p:cNvSpPr>
          <p:nvPr/>
        </p:nvSpPr>
        <p:spPr bwMode="auto">
          <a:xfrm>
            <a:off x="0" y="794802"/>
            <a:ext cx="5638800" cy="6063198"/>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smtClean="0">
                <a:latin typeface="Arial Black" pitchFamily="34" charset="0"/>
              </a:rPr>
              <a:t>On </a:t>
            </a:r>
            <a:r>
              <a:rPr lang="en-US" sz="1600" b="1" dirty="0" smtClean="0">
                <a:latin typeface="Arial Black" pitchFamily="34" charset="0"/>
              </a:rPr>
              <a:t>Jesus' </a:t>
            </a:r>
            <a:r>
              <a:rPr lang="en-US" sz="1600" b="1" dirty="0" smtClean="0">
                <a:latin typeface="Arial Black" pitchFamily="34" charset="0"/>
              </a:rPr>
              <a:t>last day of his earthly life he was sent to </a:t>
            </a:r>
            <a:r>
              <a:rPr lang="en-US" sz="1600" b="1" dirty="0" smtClean="0">
                <a:latin typeface="Arial Black" pitchFamily="34" charset="0"/>
              </a:rPr>
              <a:t>H</a:t>
            </a:r>
            <a:r>
              <a:rPr lang="en-US" sz="1600" b="1" dirty="0" smtClean="0">
                <a:latin typeface="Arial Black" pitchFamily="34" charset="0"/>
              </a:rPr>
              <a:t>erod </a:t>
            </a:r>
            <a:r>
              <a:rPr lang="en-US" sz="1600" b="1" dirty="0" smtClean="0">
                <a:latin typeface="Arial Black" pitchFamily="34" charset="0"/>
              </a:rPr>
              <a:t>who mocked him.</a:t>
            </a:r>
            <a:endParaRPr lang="en-US" sz="1600" dirty="0" smtClean="0">
              <a:latin typeface="Arial Black" pitchFamily="34" charset="0"/>
            </a:endParaRPr>
          </a:p>
          <a:p>
            <a:r>
              <a:rPr lang="en-US" sz="1600" b="1" dirty="0" smtClean="0"/>
              <a:t> </a:t>
            </a:r>
            <a:endParaRPr lang="en-US" sz="1600" dirty="0" smtClean="0"/>
          </a:p>
          <a:p>
            <a:r>
              <a:rPr lang="en-US" sz="1600" b="1" dirty="0" smtClean="0"/>
              <a:t>Luke 23:8-11 </a:t>
            </a:r>
            <a:endParaRPr lang="en-US" sz="1600" dirty="0" smtClean="0"/>
          </a:p>
          <a:p>
            <a:r>
              <a:rPr lang="en-US" sz="1600" dirty="0" smtClean="0"/>
              <a:t>    And when Herod saw Jesus, he was exceeding glad: for he was desirous to see him of a long season, because he had heard many things of him; and he hoped to have seen some miracle done by him. [9] Then he questioned with him in many words; </a:t>
            </a:r>
            <a:r>
              <a:rPr lang="en-US" sz="1600" b="1" dirty="0" smtClean="0"/>
              <a:t>but he answered him nothing</a:t>
            </a:r>
            <a:r>
              <a:rPr lang="en-US" sz="1600" dirty="0" smtClean="0"/>
              <a:t>. [10] And the chief priests and scribes stood and vehemently accused him. [11] And Herod with his men of war set him at </a:t>
            </a:r>
            <a:r>
              <a:rPr lang="en-US" sz="1600" dirty="0" smtClean="0"/>
              <a:t>nought</a:t>
            </a:r>
            <a:r>
              <a:rPr lang="en-US" sz="1600" dirty="0" smtClean="0"/>
              <a:t>, and mocked him, and arrayed him in a gorgeous robe, and sent him again to Pilate. </a:t>
            </a:r>
          </a:p>
          <a:p>
            <a:r>
              <a:rPr lang="en-US" sz="1600" dirty="0" smtClean="0"/>
              <a:t> </a:t>
            </a:r>
          </a:p>
          <a:p>
            <a:r>
              <a:rPr lang="en-US" sz="1600" b="1" i="1" dirty="0" smtClean="0">
                <a:latin typeface="Arial Black" pitchFamily="34" charset="0"/>
              </a:rPr>
              <a:t>One of the </a:t>
            </a:r>
            <a:r>
              <a:rPr lang="en-US" sz="1600" b="1" i="1" dirty="0" smtClean="0">
                <a:latin typeface="Arial Black" pitchFamily="34" charset="0"/>
              </a:rPr>
              <a:t>Judgments </a:t>
            </a:r>
            <a:r>
              <a:rPr lang="en-US" sz="1600" b="1" i="1" dirty="0" smtClean="0">
                <a:latin typeface="Arial Black" pitchFamily="34" charset="0"/>
              </a:rPr>
              <a:t>of God is when he </a:t>
            </a:r>
            <a:r>
              <a:rPr lang="en-US" sz="1600" b="1" i="1" dirty="0" smtClean="0">
                <a:latin typeface="Arial Black" pitchFamily="34" charset="0"/>
              </a:rPr>
              <a:t>doesn't </a:t>
            </a:r>
            <a:r>
              <a:rPr lang="en-US" sz="1600" b="1" i="1" dirty="0" smtClean="0">
                <a:latin typeface="Arial Black" pitchFamily="34" charset="0"/>
              </a:rPr>
              <a:t>answer you!!!!</a:t>
            </a:r>
            <a:endParaRPr lang="en-US" sz="1600" b="1" dirty="0" smtClean="0">
              <a:latin typeface="Arial Black" pitchFamily="34" charset="0"/>
            </a:endParaRPr>
          </a:p>
          <a:p>
            <a:r>
              <a:rPr lang="en-US" sz="1600" b="1" dirty="0" smtClean="0"/>
              <a:t> </a:t>
            </a:r>
            <a:endParaRPr lang="en-US" sz="1600" dirty="0" smtClean="0"/>
          </a:p>
          <a:p>
            <a:r>
              <a:rPr lang="en-US" sz="1600" b="1" dirty="0" smtClean="0"/>
              <a:t>1 Samuel 28:6 </a:t>
            </a:r>
            <a:endParaRPr lang="en-US" sz="1600" dirty="0" smtClean="0"/>
          </a:p>
          <a:p>
            <a:r>
              <a:rPr lang="en-US" sz="1600" dirty="0" smtClean="0"/>
              <a:t>    And when Saul enquired of the Lord, the Lord </a:t>
            </a:r>
            <a:r>
              <a:rPr lang="en-US" sz="1600" b="1" dirty="0" smtClean="0"/>
              <a:t>answered him not,</a:t>
            </a:r>
            <a:r>
              <a:rPr lang="en-US" sz="1600" dirty="0" smtClean="0"/>
              <a:t> neither by dreams nor by </a:t>
            </a:r>
            <a:r>
              <a:rPr lang="en-US" sz="1600" dirty="0" smtClean="0"/>
              <a:t>Urim</a:t>
            </a:r>
            <a:r>
              <a:rPr lang="en-US" sz="1600" dirty="0" smtClean="0"/>
              <a:t>, nor by prophets. </a:t>
            </a:r>
          </a:p>
          <a:p>
            <a:r>
              <a:rPr lang="en-US" sz="1600" dirty="0" smtClean="0"/>
              <a:t> </a:t>
            </a:r>
          </a:p>
          <a:p>
            <a:r>
              <a:rPr lang="en-US" sz="1600" b="1" dirty="0" smtClean="0"/>
              <a:t>Hosea 4:17 </a:t>
            </a:r>
            <a:endParaRPr lang="en-US" sz="1600" dirty="0" smtClean="0"/>
          </a:p>
          <a:p>
            <a:r>
              <a:rPr lang="en-US" sz="1600" dirty="0" smtClean="0"/>
              <a:t>    Ephraim is joined to idols: let him alone.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erod3.jpg"/>
          <p:cNvPicPr>
            <a:picLocks noChangeAspect="1"/>
          </p:cNvPicPr>
          <p:nvPr/>
        </p:nvPicPr>
        <p:blipFill>
          <a:blip r:embed="rId2" cstate="print"/>
          <a:stretch>
            <a:fillRect/>
          </a:stretch>
        </p:blipFill>
        <p:spPr>
          <a:xfrm>
            <a:off x="5562600" y="762000"/>
            <a:ext cx="3581400" cy="3352800"/>
          </a:xfrm>
          <a:prstGeom prst="rect">
            <a:avLst/>
          </a:prstGeom>
        </p:spPr>
      </p:pic>
      <p:pic>
        <p:nvPicPr>
          <p:cNvPr id="6" name="Picture 5" descr="herod4.jpg"/>
          <p:cNvPicPr>
            <a:picLocks noChangeAspect="1"/>
          </p:cNvPicPr>
          <p:nvPr/>
        </p:nvPicPr>
        <p:blipFill>
          <a:blip r:embed="rId3" cstate="print"/>
          <a:stretch>
            <a:fillRect/>
          </a:stretch>
        </p:blipFill>
        <p:spPr>
          <a:xfrm>
            <a:off x="5562600" y="3995737"/>
            <a:ext cx="3581400" cy="2862263"/>
          </a:xfrm>
          <a:prstGeom prst="rect">
            <a:avLst/>
          </a:prstGeom>
        </p:spPr>
      </p:pic>
    </p:spTree>
  </p:cSld>
  <p:clrMapOvr>
    <a:masterClrMapping/>
  </p:clrMapOvr>
  <p:transition spd="slow">
    <p:plu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7" name="Rectangle 6"/>
          <p:cNvSpPr/>
          <p:nvPr/>
        </p:nvSpPr>
        <p:spPr>
          <a:xfrm>
            <a:off x="-152400" y="0"/>
            <a:ext cx="9615435" cy="769441"/>
          </a:xfrm>
          <a:prstGeom prst="rect">
            <a:avLst/>
          </a:prstGeom>
          <a:noFill/>
        </p:spPr>
        <p:txBody>
          <a:bodyPr wrap="squar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cure ? Live for God</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0417" name="Rectangle 1"/>
          <p:cNvSpPr>
            <a:spLocks noChangeArrowheads="1"/>
          </p:cNvSpPr>
          <p:nvPr/>
        </p:nvSpPr>
        <p:spPr bwMode="auto">
          <a:xfrm>
            <a:off x="0" y="647968"/>
            <a:ext cx="9144000" cy="624786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1:20  Wisdom </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crieth</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without; she </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uttereth</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her voice in the streets: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1:21  She </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crieth</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in the chief place of concourse, in the openings of the gates: in the city she </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uttereth</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her words, </a:t>
            </a:r>
            <a:r>
              <a:rPr kumimoji="0" lang="en-US" sz="1600" b="0" i="1" u="none" strike="noStrike" cap="none" normalizeH="0" baseline="0" dirty="0" smtClean="0">
                <a:ln>
                  <a:noFill/>
                </a:ln>
                <a:effectLst/>
                <a:latin typeface="Arial Black" pitchFamily="34" charset="0"/>
                <a:ea typeface="Times New Roman" pitchFamily="18" charset="0"/>
                <a:cs typeface="Georgia" pitchFamily="18" charset="0"/>
              </a:rPr>
              <a:t>saying</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1:22  How long, ye simple ones, will ye love simplicity? and the scorners delight in their scorning, and fools hate knowledge?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1:23  Turn you at my reproof: behold, I will pour out my spirit unto you, I will make known my words unto you.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1:24  Because I have called, and ye refused; I have stretched out my hand, and no man regarded;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1:25  But ye have set at naught all my counsel, and would none of my reproof: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1:26  I also will laugh at your calamity; I will mock when your fear cometh;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1:27  When your fear cometh as desolation, and your destruction cometh as a whirlwind; when distress and anguish cometh upon you.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1:28  Then shall they call upon me, but I will not answer; they shall seek me early, but they shall not find me: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1:29  For that they hated knowledge, and did not choose the fear of the LORD: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1:30  They would none of my counsel: they despised all my reproof.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1:31  Therefore shall they eat of the fruit of their own way, and be filled with their own devices.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1:32  For the turning away of the simple shall slay them, and the prosperity of fools shall destroy them. </a:t>
            </a:r>
            <a:endParaRPr kumimoji="0" lang="en-US" sz="1600" b="0" i="0" u="none" strike="noStrike" cap="none" normalizeH="0" baseline="0" dirty="0" smtClean="0">
              <a:ln>
                <a:noFill/>
              </a:ln>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Pro 1:33  But whoso </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hearkeneth</a:t>
            </a:r>
            <a:r>
              <a:rPr kumimoji="0" lang="en-US" sz="1600" b="0" i="0" u="none" strike="noStrike" cap="none" normalizeH="0" baseline="0" dirty="0" smtClean="0">
                <a:ln>
                  <a:noFill/>
                </a:ln>
                <a:effectLst/>
                <a:latin typeface="Arial Black" pitchFamily="34" charset="0"/>
                <a:ea typeface="Times New Roman" pitchFamily="18" charset="0"/>
                <a:cs typeface="Georgia" pitchFamily="18" charset="0"/>
              </a:rPr>
              <a:t> unto me shall dwell safely, and shall be quiet from fear of evil. </a:t>
            </a:r>
            <a:endParaRPr kumimoji="0" lang="en-US" sz="1600" b="0" i="0" u="none" strike="noStrike" cap="none" normalizeH="0" baseline="0" dirty="0" smtClean="0">
              <a:ln>
                <a:noFill/>
              </a:ln>
              <a:effectLst/>
              <a:latin typeface="Arial Black"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14" name="Plus 13"/>
          <p:cNvSpPr/>
          <p:nvPr/>
        </p:nvSpPr>
        <p:spPr>
          <a:xfrm>
            <a:off x="-1676400" y="-1143000"/>
            <a:ext cx="12420600" cy="9220200"/>
          </a:xfrm>
          <a:prstGeom prst="mathPlus">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990600"/>
            <a:ext cx="8305800" cy="1200329"/>
          </a:xfrm>
          <a:prstGeom prst="rect">
            <a:avLst/>
          </a:prstGeom>
          <a:noFill/>
        </p:spPr>
        <p:txBody>
          <a:bodyPr wrap="square" rtlCol="0">
            <a:spAutoFit/>
          </a:bodyPr>
          <a:lstStyle/>
          <a:p>
            <a:endParaRPr lang="en-US" b="1" dirty="0" smtClean="0"/>
          </a:p>
          <a:p>
            <a:endParaRPr lang="en-US" b="1" dirty="0">
              <a:solidFill>
                <a:schemeClr val="bg1"/>
              </a:solidFill>
            </a:endParaRPr>
          </a:p>
          <a:p>
            <a:endParaRPr lang="en-US" b="1" dirty="0">
              <a:solidFill>
                <a:schemeClr val="bg1"/>
              </a:solidFill>
            </a:endParaRPr>
          </a:p>
          <a:p>
            <a:endParaRPr lang="en-US" dirty="0"/>
          </a:p>
        </p:txBody>
      </p:sp>
      <p:sp>
        <p:nvSpPr>
          <p:cNvPr id="7" name="Rectangle 6"/>
          <p:cNvSpPr/>
          <p:nvPr/>
        </p:nvSpPr>
        <p:spPr>
          <a:xfrm>
            <a:off x="0" y="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rial Black" pitchFamily="34" charset="0"/>
              </a:rPr>
              <a:t>The Feast of Passover -Review</a:t>
            </a:r>
          </a:p>
        </p:txBody>
      </p:sp>
      <p:sp>
        <p:nvSpPr>
          <p:cNvPr id="9217" name="Rectangle 1"/>
          <p:cNvSpPr>
            <a:spLocks noChangeArrowheads="1"/>
          </p:cNvSpPr>
          <p:nvPr/>
        </p:nvSpPr>
        <p:spPr bwMode="auto">
          <a:xfrm>
            <a:off x="228600" y="914400"/>
            <a:ext cx="8915400" cy="1200329"/>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Black" pitchFamily="34" charset="0"/>
                <a:ea typeface="Times New Roman" pitchFamily="18" charset="0"/>
                <a:cs typeface="Georgia" pitchFamily="18" charset="0"/>
              </a:rPr>
              <a:t>Psa</a:t>
            </a:r>
            <a:r>
              <a:rPr kumimoji="0" lang="en-US" b="1" i="0" u="none" strike="noStrike" cap="none" normalizeH="0" baseline="0" dirty="0" smtClean="0">
                <a:ln>
                  <a:noFill/>
                </a:ln>
                <a:effectLst/>
                <a:latin typeface="Arial Black" pitchFamily="34" charset="0"/>
                <a:ea typeface="Times New Roman" pitchFamily="18" charset="0"/>
                <a:cs typeface="Georgia" pitchFamily="18" charset="0"/>
              </a:rPr>
              <a:t> 89:15</a:t>
            </a:r>
            <a:r>
              <a:rPr kumimoji="0" lang="en-US" b="0" i="0" u="none" strike="noStrike" cap="none" normalizeH="0" baseline="0" dirty="0" smtClean="0">
                <a:ln>
                  <a:noFill/>
                </a:ln>
                <a:effectLst/>
                <a:latin typeface="Arial Black" pitchFamily="34" charset="0"/>
                <a:ea typeface="Times New Roman" pitchFamily="18" charset="0"/>
                <a:cs typeface="Georgia" pitchFamily="18" charset="0"/>
              </a:rPr>
              <a:t>  </a:t>
            </a:r>
            <a:r>
              <a:rPr kumimoji="0" lang="en-US" b="0" i="0" u="none" strike="noStrike" cap="none" normalizeH="0" baseline="0" dirty="0" smtClean="0">
                <a:ln>
                  <a:noFill/>
                </a:ln>
                <a:solidFill>
                  <a:schemeClr val="accent5">
                    <a:lumMod val="75000"/>
                  </a:schemeClr>
                </a:solidFill>
                <a:effectLst/>
                <a:latin typeface="Arial Black" pitchFamily="34" charset="0"/>
                <a:ea typeface="Times New Roman" pitchFamily="18" charset="0"/>
                <a:cs typeface="Georgia" pitchFamily="18" charset="0"/>
              </a:rPr>
              <a:t>Blessed (happy, fortunate, to be envied) are the people who know the joyful sound [</a:t>
            </a:r>
            <a:r>
              <a:rPr kumimoji="0" lang="en-US" b="0" i="1" u="none" strike="noStrike" cap="none" normalizeH="0" baseline="0" dirty="0" smtClean="0">
                <a:ln>
                  <a:noFill/>
                </a:ln>
                <a:solidFill>
                  <a:schemeClr val="accent5">
                    <a:lumMod val="75000"/>
                  </a:schemeClr>
                </a:solidFill>
                <a:effectLst/>
                <a:latin typeface="Arial Black" pitchFamily="34" charset="0"/>
                <a:ea typeface="Times New Roman" pitchFamily="18" charset="0"/>
                <a:cs typeface="Georgia" pitchFamily="18" charset="0"/>
              </a:rPr>
              <a:t>who understand and appreciate the spiritual blessings symbolized by the feasts</a:t>
            </a:r>
            <a:r>
              <a:rPr kumimoji="0" lang="en-US" b="0" i="0" u="none" strike="noStrike" cap="none" normalizeH="0" baseline="0" dirty="0" smtClean="0">
                <a:ln>
                  <a:noFill/>
                </a:ln>
                <a:solidFill>
                  <a:schemeClr val="accent5">
                    <a:lumMod val="75000"/>
                  </a:schemeClr>
                </a:solidFill>
                <a:effectLst/>
                <a:latin typeface="Arial Black" pitchFamily="34" charset="0"/>
                <a:ea typeface="Times New Roman" pitchFamily="18" charset="0"/>
                <a:cs typeface="Georgia" pitchFamily="18" charset="0"/>
              </a:rPr>
              <a:t>]; they walk, O Lord, in the light and favor of Your countenance! </a:t>
            </a:r>
            <a:endParaRPr kumimoji="0" lang="en-US" b="0" i="0" u="none" strike="noStrike" cap="none" normalizeH="0" baseline="0" dirty="0" smtClean="0">
              <a:ln>
                <a:noFill/>
              </a:ln>
              <a:solidFill>
                <a:schemeClr val="accent5">
                  <a:lumMod val="75000"/>
                </a:schemeClr>
              </a:solidFill>
              <a:effectLst/>
              <a:latin typeface="Arial Black" pitchFamily="34" charset="0"/>
              <a:cs typeface="Arial" pitchFamily="34" charset="0"/>
            </a:endParaRPr>
          </a:p>
        </p:txBody>
      </p:sp>
      <p:sp>
        <p:nvSpPr>
          <p:cNvPr id="13" name="Rectangle 12"/>
          <p:cNvSpPr/>
          <p:nvPr/>
        </p:nvSpPr>
        <p:spPr>
          <a:xfrm>
            <a:off x="609600" y="2438400"/>
            <a:ext cx="8077200" cy="830997"/>
          </a:xfrm>
          <a:prstGeom prst="rect">
            <a:avLst/>
          </a:prstGeom>
          <a:solidFill>
            <a:srgbClr val="FFFF00"/>
          </a:solidFill>
        </p:spPr>
        <p:txBody>
          <a:bodyPr wrap="square">
            <a:spAutoFit/>
          </a:bodyPr>
          <a:lstStyle/>
          <a:p>
            <a:r>
              <a:rPr lang="en-US" sz="2400" dirty="0" smtClean="0">
                <a:solidFill>
                  <a:srgbClr val="7030A0"/>
                </a:solidFill>
                <a:latin typeface="Arial Black" pitchFamily="34" charset="0"/>
              </a:rPr>
              <a:t>1Co 5:7  …. For even Christ our </a:t>
            </a:r>
            <a:r>
              <a:rPr lang="en-US" sz="2400" dirty="0" smtClean="0">
                <a:solidFill>
                  <a:srgbClr val="C00000"/>
                </a:solidFill>
                <a:latin typeface="Arial Black" pitchFamily="34" charset="0"/>
              </a:rPr>
              <a:t>Passover</a:t>
            </a:r>
            <a:r>
              <a:rPr lang="en-US" sz="2400" dirty="0" smtClean="0">
                <a:solidFill>
                  <a:srgbClr val="7030A0"/>
                </a:solidFill>
                <a:latin typeface="Arial Black" pitchFamily="34" charset="0"/>
              </a:rPr>
              <a:t> is sacrificed for us: </a:t>
            </a:r>
          </a:p>
        </p:txBody>
      </p:sp>
      <p:sp>
        <p:nvSpPr>
          <p:cNvPr id="15" name="TextBox 14"/>
          <p:cNvSpPr txBox="1"/>
          <p:nvPr/>
        </p:nvSpPr>
        <p:spPr>
          <a:xfrm>
            <a:off x="0" y="5638800"/>
            <a:ext cx="8915400" cy="830997"/>
          </a:xfrm>
          <a:prstGeom prst="rect">
            <a:avLst/>
          </a:prstGeom>
          <a:solidFill>
            <a:srgbClr val="FFFF00"/>
          </a:solidFill>
          <a:effectLst>
            <a:glow rad="228600">
              <a:schemeClr val="accent6">
                <a:satMod val="175000"/>
                <a:alpha val="40000"/>
              </a:schemeClr>
            </a:glow>
            <a:innerShdw blurRad="63500" dist="50800" dir="13500000">
              <a:prstClr val="black">
                <a:alpha val="50000"/>
              </a:prstClr>
            </a:innerShdw>
          </a:effectLst>
        </p:spPr>
        <p:txBody>
          <a:bodyPr wrap="square" rtlCol="0">
            <a:spAutoFit/>
          </a:bodyPr>
          <a:lstStyle/>
          <a:p>
            <a:pPr algn="ctr"/>
            <a:r>
              <a:rPr lang="en-US" sz="2400" dirty="0" smtClean="0">
                <a:solidFill>
                  <a:srgbClr val="C00000"/>
                </a:solidFill>
                <a:latin typeface="Arial Black" pitchFamily="34" charset="0"/>
              </a:rPr>
              <a:t>What does Passover mean? “Pesach” Translated Passover means a Passing over.</a:t>
            </a:r>
            <a:endParaRPr lang="en-US" sz="2400" dirty="0">
              <a:solidFill>
                <a:srgbClr val="C00000"/>
              </a:solidFill>
              <a:latin typeface="Arial Black" pitchFamily="34" charset="0"/>
            </a:endParaRPr>
          </a:p>
        </p:txBody>
      </p:sp>
      <p:sp>
        <p:nvSpPr>
          <p:cNvPr id="19" name="Block Arc 18"/>
          <p:cNvSpPr/>
          <p:nvPr/>
        </p:nvSpPr>
        <p:spPr>
          <a:xfrm>
            <a:off x="0" y="3276600"/>
            <a:ext cx="9144000" cy="2133600"/>
          </a:xfrm>
          <a:prstGeom prst="blockArc">
            <a:avLst>
              <a:gd name="adj1" fmla="val 10422625"/>
              <a:gd name="adj2" fmla="val 384256"/>
              <a:gd name="adj3" fmla="val 538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Black" pitchFamily="34" charset="0"/>
              </a:rPr>
              <a:t>“Gods people are safe under the </a:t>
            </a:r>
            <a:r>
              <a:rPr lang="en-US" sz="2000" dirty="0" smtClean="0">
                <a:solidFill>
                  <a:srgbClr val="FF0000"/>
                </a:solidFill>
                <a:latin typeface="Arial Black" pitchFamily="34" charset="0"/>
              </a:rPr>
              <a:t>Blood</a:t>
            </a:r>
            <a:r>
              <a:rPr lang="en-US" sz="2000" dirty="0" smtClean="0">
                <a:solidFill>
                  <a:schemeClr val="tx1"/>
                </a:solidFill>
                <a:latin typeface="Arial Black" pitchFamily="34" charset="0"/>
              </a:rPr>
              <a:t> of the Lamb”</a:t>
            </a:r>
            <a:endParaRPr lang="en-US" sz="2000" dirty="0">
              <a:solidFill>
                <a:schemeClr val="tx1"/>
              </a:solidFill>
              <a:latin typeface="Arial Black" pitchFamily="34" charset="0"/>
            </a:endParaRPr>
          </a:p>
        </p:txBody>
      </p:sp>
      <p:pic>
        <p:nvPicPr>
          <p:cNvPr id="16" name="Picture 15" descr="30284_128827807133857_6710760_n[1].jpg"/>
          <p:cNvPicPr>
            <a:picLocks noChangeAspect="1"/>
          </p:cNvPicPr>
          <p:nvPr/>
        </p:nvPicPr>
        <p:blipFill>
          <a:blip r:embed="rId4" cstate="print"/>
          <a:stretch>
            <a:fillRect/>
          </a:stretch>
        </p:blipFill>
        <p:spPr>
          <a:xfrm>
            <a:off x="914400" y="4419600"/>
            <a:ext cx="1249136" cy="1084521"/>
          </a:xfrm>
          <a:prstGeom prst="rect">
            <a:avLst/>
          </a:prstGeom>
        </p:spPr>
      </p:pic>
      <p:pic>
        <p:nvPicPr>
          <p:cNvPr id="20" name="Picture 19" descr="182730_182474735121990_4611221_n[1].jpg"/>
          <p:cNvPicPr>
            <a:picLocks noChangeAspect="1"/>
          </p:cNvPicPr>
          <p:nvPr/>
        </p:nvPicPr>
        <p:blipFill>
          <a:blip r:embed="rId5" cstate="print"/>
          <a:stretch>
            <a:fillRect/>
          </a:stretch>
        </p:blipFill>
        <p:spPr>
          <a:xfrm>
            <a:off x="2438400" y="4343400"/>
            <a:ext cx="952500" cy="1270000"/>
          </a:xfrm>
          <a:prstGeom prst="rect">
            <a:avLst/>
          </a:prstGeom>
        </p:spPr>
      </p:pic>
      <p:pic>
        <p:nvPicPr>
          <p:cNvPr id="21" name="Picture 20" descr="me.png"/>
          <p:cNvPicPr>
            <a:picLocks noChangeAspect="1"/>
          </p:cNvPicPr>
          <p:nvPr/>
        </p:nvPicPr>
        <p:blipFill>
          <a:blip r:embed="rId6" cstate="print"/>
          <a:stretch>
            <a:fillRect/>
          </a:stretch>
        </p:blipFill>
        <p:spPr>
          <a:xfrm>
            <a:off x="3505200" y="4419600"/>
            <a:ext cx="895350" cy="1193800"/>
          </a:xfrm>
          <a:prstGeom prst="rect">
            <a:avLst/>
          </a:prstGeom>
        </p:spPr>
      </p:pic>
      <p:pic>
        <p:nvPicPr>
          <p:cNvPr id="22" name="Picture 21" descr="2010-10-30_12-28-45_14.jpg"/>
          <p:cNvPicPr>
            <a:picLocks noChangeAspect="1"/>
          </p:cNvPicPr>
          <p:nvPr/>
        </p:nvPicPr>
        <p:blipFill>
          <a:blip r:embed="rId7" cstate="print"/>
          <a:stretch>
            <a:fillRect/>
          </a:stretch>
        </p:blipFill>
        <p:spPr>
          <a:xfrm>
            <a:off x="4495800" y="4267200"/>
            <a:ext cx="1480456" cy="1295400"/>
          </a:xfrm>
          <a:prstGeom prst="rect">
            <a:avLst/>
          </a:prstGeom>
        </p:spPr>
      </p:pic>
      <p:pic>
        <p:nvPicPr>
          <p:cNvPr id="23" name="Picture 22" descr="1352057162083_o.jpg"/>
          <p:cNvPicPr>
            <a:picLocks noChangeAspect="1"/>
          </p:cNvPicPr>
          <p:nvPr/>
        </p:nvPicPr>
        <p:blipFill>
          <a:blip r:embed="rId8" cstate="print"/>
          <a:stretch>
            <a:fillRect/>
          </a:stretch>
        </p:blipFill>
        <p:spPr>
          <a:xfrm>
            <a:off x="6172200" y="4191000"/>
            <a:ext cx="838200" cy="1352551"/>
          </a:xfrm>
          <a:prstGeom prst="rect">
            <a:avLst/>
          </a:prstGeom>
        </p:spPr>
      </p:pic>
      <p:pic>
        <p:nvPicPr>
          <p:cNvPr id="25" name="Picture 24" descr="1352056717364_o.jpg"/>
          <p:cNvPicPr>
            <a:picLocks noChangeAspect="1"/>
          </p:cNvPicPr>
          <p:nvPr/>
        </p:nvPicPr>
        <p:blipFill>
          <a:blip r:embed="rId9" cstate="print"/>
          <a:stretch>
            <a:fillRect/>
          </a:stretch>
        </p:blipFill>
        <p:spPr>
          <a:xfrm>
            <a:off x="7162800" y="4191000"/>
            <a:ext cx="804930" cy="1428750"/>
          </a:xfrm>
          <a:prstGeom prst="rect">
            <a:avLst/>
          </a:prstGeom>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late.jpg"/>
          <p:cNvPicPr/>
          <p:nvPr/>
        </p:nvPicPr>
        <p:blipFill>
          <a:blip r:embed="rId3" cstate="print"/>
          <a:stretch>
            <a:fillRect/>
          </a:stretch>
        </p:blipFill>
        <p:spPr>
          <a:xfrm>
            <a:off x="4495800" y="2438400"/>
            <a:ext cx="4648200" cy="4419600"/>
          </a:xfrm>
          <a:prstGeom prst="rect">
            <a:avLst/>
          </a:prstGeom>
        </p:spPr>
      </p:pic>
      <p:sp>
        <p:nvSpPr>
          <p:cNvPr id="6" name="TextBox 5"/>
          <p:cNvSpPr txBox="1"/>
          <p:nvPr/>
        </p:nvSpPr>
        <p:spPr>
          <a:xfrm>
            <a:off x="457200" y="990600"/>
            <a:ext cx="8305800" cy="1200329"/>
          </a:xfrm>
          <a:prstGeom prst="rect">
            <a:avLst/>
          </a:prstGeom>
          <a:noFill/>
        </p:spPr>
        <p:txBody>
          <a:bodyPr wrap="square" rtlCol="0">
            <a:spAutoFit/>
          </a:bodyPr>
          <a:lstStyle/>
          <a:p>
            <a:endParaRPr lang="en-US" b="1" dirty="0" smtClean="0"/>
          </a:p>
          <a:p>
            <a:endParaRPr lang="en-US" b="1" dirty="0">
              <a:solidFill>
                <a:schemeClr val="bg1"/>
              </a:solidFill>
            </a:endParaRPr>
          </a:p>
          <a:p>
            <a:endParaRPr lang="en-US" b="1" dirty="0">
              <a:solidFill>
                <a:schemeClr val="bg1"/>
              </a:solidFill>
            </a:endParaRPr>
          </a:p>
          <a:p>
            <a:endParaRPr lang="en-US" dirty="0"/>
          </a:p>
        </p:txBody>
      </p:sp>
      <p:sp>
        <p:nvSpPr>
          <p:cNvPr id="23" name="Rectangle 22"/>
          <p:cNvSpPr/>
          <p:nvPr/>
        </p:nvSpPr>
        <p:spPr>
          <a:xfrm>
            <a:off x="0" y="0"/>
            <a:ext cx="9144000" cy="461665"/>
          </a:xfrm>
          <a:prstGeom prst="rect">
            <a:avLst/>
          </a:prstGeom>
          <a:solidFill>
            <a:schemeClr val="bg1"/>
          </a:solidFill>
        </p:spPr>
        <p:txBody>
          <a:bodyPr wrap="square" lIns="91440" tIns="45720" rIns="91440" bIns="45720">
            <a:spAutoFit/>
          </a:bodyPr>
          <a:lstStyle/>
          <a:p>
            <a:pPr algn="ct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Passover took place on the 14 </a:t>
            </a: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th</a:t>
            </a: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 Day of Nissan</a:t>
            </a:r>
            <a:endParaRPr lang="en-US" sz="2400" b="1" cap="none" spc="0" dirty="0">
              <a:ln w="10541" cmpd="sng">
                <a:solidFill>
                  <a:schemeClr val="accent1">
                    <a:shade val="88000"/>
                    <a:satMod val="110000"/>
                  </a:schemeClr>
                </a:solidFill>
                <a:prstDash val="solid"/>
              </a:ln>
              <a:solidFill>
                <a:srgbClr val="FF0000"/>
              </a:solidFill>
              <a:effectLst/>
            </a:endParaRPr>
          </a:p>
        </p:txBody>
      </p:sp>
      <p:pic>
        <p:nvPicPr>
          <p:cNvPr id="65538" name="Picture 2" descr="C:\pics\jesus1.jpg"/>
          <p:cNvPicPr>
            <a:picLocks noChangeAspect="1" noChangeArrowheads="1"/>
          </p:cNvPicPr>
          <p:nvPr/>
        </p:nvPicPr>
        <p:blipFill>
          <a:blip r:embed="rId4" cstate="print"/>
          <a:srcRect/>
          <a:stretch>
            <a:fillRect/>
          </a:stretch>
        </p:blipFill>
        <p:spPr bwMode="auto">
          <a:xfrm>
            <a:off x="0" y="2057399"/>
            <a:ext cx="4495800" cy="4800601"/>
          </a:xfrm>
          <a:prstGeom prst="rect">
            <a:avLst/>
          </a:prstGeom>
          <a:noFill/>
        </p:spPr>
      </p:pic>
      <p:sp>
        <p:nvSpPr>
          <p:cNvPr id="22" name="Rectangle 21"/>
          <p:cNvSpPr/>
          <p:nvPr/>
        </p:nvSpPr>
        <p:spPr>
          <a:xfrm>
            <a:off x="152400" y="2590800"/>
            <a:ext cx="3733800" cy="307777"/>
          </a:xfrm>
          <a:prstGeom prst="rect">
            <a:avLst/>
          </a:prstGeom>
          <a:solidFill>
            <a:schemeClr val="bg1"/>
          </a:solidFill>
        </p:spPr>
        <p:txBody>
          <a:bodyPr wrap="square">
            <a:spAutoFit/>
          </a:bodyPr>
          <a:lstStyle/>
          <a:p>
            <a:r>
              <a:rPr lang="en-US" sz="1400" dirty="0" smtClean="0">
                <a:solidFill>
                  <a:srgbClr val="C00000"/>
                </a:solidFill>
                <a:latin typeface="Arial Black" pitchFamily="34" charset="0"/>
              </a:rPr>
              <a:t>“Between the Evenings” or 3:00 PM</a:t>
            </a:r>
            <a:endParaRPr lang="en-US" sz="1400" dirty="0"/>
          </a:p>
        </p:txBody>
      </p:sp>
      <p:sp>
        <p:nvSpPr>
          <p:cNvPr id="32" name="Rectangle 31"/>
          <p:cNvSpPr/>
          <p:nvPr/>
        </p:nvSpPr>
        <p:spPr>
          <a:xfrm>
            <a:off x="0" y="457200"/>
            <a:ext cx="9144000" cy="2031325"/>
          </a:xfrm>
          <a:prstGeom prst="rect">
            <a:avLst/>
          </a:prstGeom>
          <a:solidFill>
            <a:srgbClr val="FFFF00"/>
          </a:solidFill>
        </p:spPr>
        <p:txBody>
          <a:bodyPr wrap="square">
            <a:spAutoFit/>
          </a:bodyPr>
          <a:lstStyle/>
          <a:p>
            <a:r>
              <a:rPr lang="en-US" dirty="0" smtClean="0">
                <a:latin typeface="Arial Black" pitchFamily="34" charset="0"/>
              </a:rPr>
              <a:t>Luk</a:t>
            </a:r>
            <a:r>
              <a:rPr lang="en-US" dirty="0" smtClean="0">
                <a:latin typeface="Arial Black" pitchFamily="34" charset="0"/>
              </a:rPr>
              <a:t> 23:44  And it was about the sixth hour, and there was a darkness over all the earth until the ninth hour. </a:t>
            </a:r>
          </a:p>
          <a:p>
            <a:r>
              <a:rPr lang="en-US" dirty="0" smtClean="0">
                <a:latin typeface="Arial Black" pitchFamily="34" charset="0"/>
              </a:rPr>
              <a:t>Luk</a:t>
            </a:r>
            <a:r>
              <a:rPr lang="en-US" dirty="0" smtClean="0">
                <a:latin typeface="Arial Black" pitchFamily="34" charset="0"/>
              </a:rPr>
              <a:t> 23:45  And the sun was darkened, and the veil of the temple was rent in the midst. </a:t>
            </a:r>
          </a:p>
          <a:p>
            <a:r>
              <a:rPr lang="en-US" b="1" dirty="0" smtClean="0">
                <a:latin typeface="Arial Black" pitchFamily="34" charset="0"/>
              </a:rPr>
              <a:t>Luk</a:t>
            </a:r>
            <a:r>
              <a:rPr lang="en-US" b="1" dirty="0" smtClean="0">
                <a:latin typeface="Arial Black" pitchFamily="34" charset="0"/>
              </a:rPr>
              <a:t> 23:46  And when Jesus had cried with a loud voice, he said, Father, into thy hands I commend my spirit: and having said thus, he gave up the ghost. </a:t>
            </a:r>
          </a:p>
        </p:txBody>
      </p:sp>
      <p:sp>
        <p:nvSpPr>
          <p:cNvPr id="28" name="Arc 27"/>
          <p:cNvSpPr/>
          <p:nvPr/>
        </p:nvSpPr>
        <p:spPr>
          <a:xfrm>
            <a:off x="152400" y="5943600"/>
            <a:ext cx="8991600" cy="914400"/>
          </a:xfrm>
          <a:prstGeom prst="arc">
            <a:avLst>
              <a:gd name="adj1" fmla="val 10755792"/>
              <a:gd name="adj2" fmla="val 112212"/>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Nisan 14</a:t>
            </a:r>
            <a:r>
              <a:rPr lang="en-US" baseline="30000" dirty="0" smtClean="0">
                <a:latin typeface="Arial Black" pitchFamily="34" charset="0"/>
              </a:rPr>
              <a:t>th</a:t>
            </a:r>
            <a:r>
              <a:rPr lang="en-US" dirty="0" smtClean="0">
                <a:latin typeface="Arial Black" pitchFamily="34" charset="0"/>
              </a:rPr>
              <a:t> Day Passover</a:t>
            </a:r>
            <a:endParaRPr lang="en-US" dirty="0">
              <a:latin typeface="Arial Black" pitchFamily="34" charset="0"/>
            </a:endParaRPr>
          </a:p>
        </p:txBody>
      </p:sp>
      <p:sp>
        <p:nvSpPr>
          <p:cNvPr id="14" name="Rectangle 13"/>
          <p:cNvSpPr/>
          <p:nvPr/>
        </p:nvSpPr>
        <p:spPr>
          <a:xfrm>
            <a:off x="4572000" y="4419600"/>
            <a:ext cx="4572000" cy="1477328"/>
          </a:xfrm>
          <a:prstGeom prst="rect">
            <a:avLst/>
          </a:prstGeom>
          <a:solidFill>
            <a:srgbClr val="FFFF00"/>
          </a:solidFill>
        </p:spPr>
        <p:txBody>
          <a:bodyPr>
            <a:spAutoFit/>
          </a:bodyPr>
          <a:lstStyle/>
          <a:p>
            <a:r>
              <a:rPr lang="en-US" dirty="0" smtClean="0">
                <a:latin typeface="Arial Black" pitchFamily="34" charset="0"/>
              </a:rPr>
              <a:t>Joh</a:t>
            </a:r>
            <a:r>
              <a:rPr lang="en-US" dirty="0" smtClean="0">
                <a:latin typeface="Arial Black" pitchFamily="34" charset="0"/>
              </a:rPr>
              <a:t> 18:39  But ye have a custom, that I should release unto you one at the </a:t>
            </a:r>
            <a:r>
              <a:rPr lang="en-US" dirty="0" smtClean="0">
                <a:latin typeface="Arial Black" pitchFamily="34" charset="0"/>
              </a:rPr>
              <a:t>passover</a:t>
            </a:r>
            <a:r>
              <a:rPr lang="en-US" dirty="0" smtClean="0">
                <a:latin typeface="Arial Black" pitchFamily="34" charset="0"/>
              </a:rPr>
              <a:t>: will ye therefore that I release unto you the King of the Jews? </a:t>
            </a: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90600"/>
            <a:ext cx="8305800" cy="1200329"/>
          </a:xfrm>
          <a:prstGeom prst="rect">
            <a:avLst/>
          </a:prstGeom>
          <a:noFill/>
        </p:spPr>
        <p:txBody>
          <a:bodyPr wrap="square" rtlCol="0">
            <a:spAutoFit/>
          </a:bodyPr>
          <a:lstStyle/>
          <a:p>
            <a:endParaRPr lang="en-US" b="1" dirty="0" smtClean="0"/>
          </a:p>
          <a:p>
            <a:endParaRPr lang="en-US" b="1" dirty="0">
              <a:solidFill>
                <a:schemeClr val="bg1"/>
              </a:solidFill>
            </a:endParaRPr>
          </a:p>
          <a:p>
            <a:endParaRPr lang="en-US" b="1" dirty="0">
              <a:solidFill>
                <a:schemeClr val="bg1"/>
              </a:solidFill>
            </a:endParaRPr>
          </a:p>
          <a:p>
            <a:endParaRPr lang="en-US" dirty="0"/>
          </a:p>
        </p:txBody>
      </p:sp>
      <p:sp>
        <p:nvSpPr>
          <p:cNvPr id="23" name="Rectangle 22"/>
          <p:cNvSpPr/>
          <p:nvPr/>
        </p:nvSpPr>
        <p:spPr>
          <a:xfrm>
            <a:off x="0" y="0"/>
            <a:ext cx="9144000" cy="461665"/>
          </a:xfrm>
          <a:prstGeom prst="rect">
            <a:avLst/>
          </a:prstGeom>
          <a:solidFill>
            <a:schemeClr val="bg1"/>
          </a:solidFill>
        </p:spPr>
        <p:txBody>
          <a:bodyPr wrap="square" lIns="91440" tIns="45720" rIns="91440" bIns="45720">
            <a:spAutoFit/>
          </a:bodyPr>
          <a:lstStyle/>
          <a:p>
            <a:pPr algn="ct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Passover took place on the 14 </a:t>
            </a: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th</a:t>
            </a:r>
            <a:r>
              <a:rPr lang="en-US" sz="2400" b="1" cap="none" spc="0" dirty="0" smtClean="0">
                <a:ln w="10541" cmpd="sng">
                  <a:solidFill>
                    <a:schemeClr val="accent1">
                      <a:shade val="88000"/>
                      <a:satMod val="110000"/>
                    </a:schemeClr>
                  </a:solidFill>
                  <a:prstDash val="solid"/>
                </a:ln>
                <a:solidFill>
                  <a:srgbClr val="FF0000"/>
                </a:solidFill>
                <a:effectLst/>
                <a:latin typeface="Arial Black" pitchFamily="34" charset="0"/>
              </a:rPr>
              <a:t> Day of Nissan</a:t>
            </a:r>
            <a:endParaRPr lang="en-US" sz="2400" b="1" cap="none" spc="0" dirty="0">
              <a:ln w="10541" cmpd="sng">
                <a:solidFill>
                  <a:schemeClr val="accent1">
                    <a:shade val="88000"/>
                    <a:satMod val="110000"/>
                  </a:schemeClr>
                </a:solidFill>
                <a:prstDash val="solid"/>
              </a:ln>
              <a:solidFill>
                <a:srgbClr val="FF0000"/>
              </a:solidFill>
              <a:effectLst/>
            </a:endParaRPr>
          </a:p>
        </p:txBody>
      </p:sp>
      <p:pic>
        <p:nvPicPr>
          <p:cNvPr id="65538" name="Picture 2" descr="C:\pics\jesus1.jpg"/>
          <p:cNvPicPr>
            <a:picLocks noChangeAspect="1" noChangeArrowheads="1"/>
          </p:cNvPicPr>
          <p:nvPr/>
        </p:nvPicPr>
        <p:blipFill>
          <a:blip r:embed="rId3" cstate="print"/>
          <a:srcRect/>
          <a:stretch>
            <a:fillRect/>
          </a:stretch>
        </p:blipFill>
        <p:spPr bwMode="auto">
          <a:xfrm>
            <a:off x="0" y="2057399"/>
            <a:ext cx="9296400" cy="4800601"/>
          </a:xfrm>
          <a:prstGeom prst="rect">
            <a:avLst/>
          </a:prstGeom>
          <a:noFill/>
        </p:spPr>
      </p:pic>
      <p:sp>
        <p:nvSpPr>
          <p:cNvPr id="32" name="Rectangle 31"/>
          <p:cNvSpPr/>
          <p:nvPr/>
        </p:nvSpPr>
        <p:spPr>
          <a:xfrm>
            <a:off x="0" y="381000"/>
            <a:ext cx="9144000" cy="1815882"/>
          </a:xfrm>
          <a:prstGeom prst="rect">
            <a:avLst/>
          </a:prstGeom>
          <a:solidFill>
            <a:srgbClr val="C00000"/>
          </a:solidFill>
        </p:spPr>
        <p:txBody>
          <a:bodyPr wrap="square">
            <a:spAutoFit/>
          </a:bodyPr>
          <a:lstStyle/>
          <a:p>
            <a:r>
              <a:rPr lang="en-US" sz="2800" dirty="0" smtClean="0">
                <a:solidFill>
                  <a:schemeClr val="bg1"/>
                </a:solidFill>
                <a:latin typeface="Arial Black" pitchFamily="34" charset="0"/>
              </a:rPr>
              <a:t>Exo</a:t>
            </a:r>
            <a:r>
              <a:rPr lang="en-US" sz="2800" dirty="0" smtClean="0">
                <a:solidFill>
                  <a:schemeClr val="bg1"/>
                </a:solidFill>
                <a:latin typeface="Arial Black" pitchFamily="34" charset="0"/>
              </a:rPr>
              <a:t> 12:6  And ye shall keep it up until the fourteenth day of the same month: and the </a:t>
            </a:r>
            <a:r>
              <a:rPr lang="en-US" sz="2800" dirty="0" smtClean="0">
                <a:solidFill>
                  <a:srgbClr val="FFFF00"/>
                </a:solidFill>
                <a:latin typeface="Arial Black" pitchFamily="34" charset="0"/>
              </a:rPr>
              <a:t>whole assembly </a:t>
            </a:r>
            <a:r>
              <a:rPr lang="en-US" sz="2800" dirty="0" smtClean="0">
                <a:solidFill>
                  <a:schemeClr val="bg1"/>
                </a:solidFill>
                <a:latin typeface="Arial Black" pitchFamily="34" charset="0"/>
              </a:rPr>
              <a:t>of the congregation of Israel shall kill it in the evening. </a:t>
            </a:r>
          </a:p>
        </p:txBody>
      </p:sp>
      <p:sp>
        <p:nvSpPr>
          <p:cNvPr id="28" name="Arc 27"/>
          <p:cNvSpPr/>
          <p:nvPr/>
        </p:nvSpPr>
        <p:spPr>
          <a:xfrm>
            <a:off x="152400" y="5334000"/>
            <a:ext cx="8991600" cy="1143000"/>
          </a:xfrm>
          <a:prstGeom prst="arc">
            <a:avLst>
              <a:gd name="adj1" fmla="val 10755792"/>
              <a:gd name="adj2" fmla="val 112212"/>
            </a:avLst>
          </a:prstGeom>
          <a:solidFill>
            <a:srgbClr val="FFFF00"/>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latin typeface="Arial Black" pitchFamily="34" charset="0"/>
              </a:rPr>
              <a:t>Nisan 14</a:t>
            </a:r>
            <a:r>
              <a:rPr lang="en-US" baseline="30000" dirty="0" smtClean="0">
                <a:latin typeface="Arial Black" pitchFamily="34" charset="0"/>
              </a:rPr>
              <a:t>th</a:t>
            </a:r>
            <a:r>
              <a:rPr lang="en-US" dirty="0" smtClean="0">
                <a:latin typeface="Arial Black" pitchFamily="34" charset="0"/>
              </a:rPr>
              <a:t> Day Passover</a:t>
            </a:r>
            <a:endParaRPr lang="en-US" dirty="0">
              <a:latin typeface="Arial Black" pitchFamily="34" charset="0"/>
            </a:endParaRPr>
          </a:p>
        </p:txBody>
      </p:sp>
      <p:sp>
        <p:nvSpPr>
          <p:cNvPr id="8" name="Rectangle 7"/>
          <p:cNvSpPr/>
          <p:nvPr/>
        </p:nvSpPr>
        <p:spPr>
          <a:xfrm>
            <a:off x="228600" y="2209800"/>
            <a:ext cx="4191000" cy="461665"/>
          </a:xfrm>
          <a:prstGeom prst="rect">
            <a:avLst/>
          </a:prstGeom>
          <a:solidFill>
            <a:schemeClr val="bg1"/>
          </a:solidFill>
        </p:spPr>
        <p:txBody>
          <a:bodyPr wrap="square">
            <a:spAutoFit/>
          </a:bodyPr>
          <a:lstStyle/>
          <a:p>
            <a:r>
              <a:rPr lang="en-US" sz="2400" dirty="0" smtClean="0">
                <a:solidFill>
                  <a:srgbClr val="C00000"/>
                </a:solidFill>
                <a:latin typeface="Arial Black" pitchFamily="34" charset="0"/>
              </a:rPr>
              <a:t>Jesus died on Passover</a:t>
            </a:r>
            <a:endParaRPr lang="en-US" sz="2400" dirty="0"/>
          </a:p>
        </p:txBody>
      </p:sp>
      <p:sp>
        <p:nvSpPr>
          <p:cNvPr id="22" name="Rectangle 21"/>
          <p:cNvSpPr/>
          <p:nvPr/>
        </p:nvSpPr>
        <p:spPr>
          <a:xfrm>
            <a:off x="5410200" y="2133600"/>
            <a:ext cx="3733800" cy="707886"/>
          </a:xfrm>
          <a:prstGeom prst="rect">
            <a:avLst/>
          </a:prstGeom>
          <a:solidFill>
            <a:schemeClr val="bg1"/>
          </a:solidFill>
        </p:spPr>
        <p:txBody>
          <a:bodyPr wrap="square">
            <a:spAutoFit/>
          </a:bodyPr>
          <a:lstStyle/>
          <a:p>
            <a:r>
              <a:rPr lang="en-US" sz="2000" dirty="0" smtClean="0">
                <a:solidFill>
                  <a:srgbClr val="C00000"/>
                </a:solidFill>
                <a:latin typeface="Arial Black" pitchFamily="34" charset="0"/>
              </a:rPr>
              <a:t>“Between the Evenings” or 3:00 PM</a:t>
            </a:r>
            <a:endParaRPr lang="en-US" sz="2000" dirty="0"/>
          </a:p>
        </p:txBody>
      </p:sp>
      <p:sp>
        <p:nvSpPr>
          <p:cNvPr id="9" name="Rectangle 8"/>
          <p:cNvSpPr/>
          <p:nvPr/>
        </p:nvSpPr>
        <p:spPr>
          <a:xfrm>
            <a:off x="228600" y="5867400"/>
            <a:ext cx="8915400" cy="707886"/>
          </a:xfrm>
          <a:prstGeom prst="rect">
            <a:avLst/>
          </a:prstGeom>
          <a:solidFill>
            <a:srgbClr val="FFFF00"/>
          </a:solidFill>
        </p:spPr>
        <p:txBody>
          <a:bodyPr wrap="square">
            <a:spAutoFit/>
          </a:bodyPr>
          <a:lstStyle/>
          <a:p>
            <a:r>
              <a:rPr lang="en-US" sz="2000" dirty="0" smtClean="0">
                <a:latin typeface="Arial Black" pitchFamily="34" charset="0"/>
              </a:rPr>
              <a:t>Lev 23:5  In the </a:t>
            </a:r>
            <a:r>
              <a:rPr lang="en-US" sz="2000" dirty="0" smtClean="0">
                <a:solidFill>
                  <a:srgbClr val="FF0000"/>
                </a:solidFill>
                <a:latin typeface="Arial Black" pitchFamily="34" charset="0"/>
              </a:rPr>
              <a:t>fourteenth </a:t>
            </a:r>
            <a:r>
              <a:rPr lang="en-US" sz="2000" i="1" dirty="0" smtClean="0">
                <a:solidFill>
                  <a:srgbClr val="FF0000"/>
                </a:solidFill>
                <a:latin typeface="Arial Black" pitchFamily="34" charset="0"/>
              </a:rPr>
              <a:t>day </a:t>
            </a:r>
            <a:r>
              <a:rPr lang="en-US" sz="2000" i="1" dirty="0" smtClean="0">
                <a:latin typeface="Arial Black" pitchFamily="34" charset="0"/>
              </a:rPr>
              <a:t>of the first month at even is the </a:t>
            </a:r>
            <a:r>
              <a:rPr lang="en-US" sz="2000" i="1" dirty="0" smtClean="0">
                <a:solidFill>
                  <a:srgbClr val="FF0000"/>
                </a:solidFill>
                <a:latin typeface="Arial Black" pitchFamily="34" charset="0"/>
              </a:rPr>
              <a:t>LORD's </a:t>
            </a:r>
            <a:r>
              <a:rPr lang="en-US" sz="2000" i="1" dirty="0" smtClean="0">
                <a:solidFill>
                  <a:srgbClr val="FF0000"/>
                </a:solidFill>
                <a:latin typeface="Arial Black" pitchFamily="34" charset="0"/>
              </a:rPr>
              <a:t>passover</a:t>
            </a:r>
            <a:r>
              <a:rPr lang="en-US" sz="2000" i="1" dirty="0" smtClean="0">
                <a:solidFill>
                  <a:srgbClr val="FF0000"/>
                </a:solidFill>
                <a:latin typeface="Arial Black" pitchFamily="34" charset="0"/>
              </a:rPr>
              <a:t>.</a:t>
            </a:r>
            <a:r>
              <a:rPr lang="en-US" sz="2000" i="1" dirty="0" smtClean="0">
                <a:latin typeface="Arial Black" pitchFamily="34" charset="0"/>
              </a:rPr>
              <a:t> </a:t>
            </a:r>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0" y="609600"/>
            <a:ext cx="9144000" cy="6248400"/>
          </a:xfrm>
          <a:prstGeom prst="rect">
            <a:avLst/>
          </a:prstGeom>
        </p:spPr>
      </p:pic>
      <p:sp>
        <p:nvSpPr>
          <p:cNvPr id="7" name="Rectangle 6"/>
          <p:cNvSpPr/>
          <p:nvPr/>
        </p:nvSpPr>
        <p:spPr>
          <a:xfrm>
            <a:off x="-152399" y="0"/>
            <a:ext cx="9296399" cy="584775"/>
          </a:xfrm>
          <a:prstGeom prst="rect">
            <a:avLst/>
          </a:prstGeom>
          <a:noFill/>
        </p:spPr>
        <p:txBody>
          <a:bodyPr wrap="squar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TIMELINE </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4" name="TextBox 13"/>
          <p:cNvSpPr txBox="1"/>
          <p:nvPr/>
        </p:nvSpPr>
        <p:spPr>
          <a:xfrm>
            <a:off x="0" y="838200"/>
            <a:ext cx="9144000" cy="4154984"/>
          </a:xfrm>
          <a:prstGeom prst="rect">
            <a:avLst/>
          </a:prstGeom>
          <a:solidFill>
            <a:srgbClr val="FFFF00"/>
          </a:solidFill>
        </p:spPr>
        <p:txBody>
          <a:bodyPr wrap="square" rtlCol="0">
            <a:spAutoFit/>
          </a:bodyPr>
          <a:lstStyle/>
          <a:p>
            <a:r>
              <a:rPr lang="en-US" sz="2400" dirty="0" smtClean="0">
                <a:latin typeface="Arial Black" pitchFamily="34" charset="0"/>
              </a:rPr>
              <a:t>Lev 23:6  And on the </a:t>
            </a:r>
            <a:r>
              <a:rPr lang="en-US" sz="2400" dirty="0" smtClean="0">
                <a:solidFill>
                  <a:srgbClr val="FF0000"/>
                </a:solidFill>
                <a:latin typeface="Arial Black" pitchFamily="34" charset="0"/>
              </a:rPr>
              <a:t>fifteenth day </a:t>
            </a:r>
            <a:r>
              <a:rPr lang="en-US" sz="2400" dirty="0" smtClean="0">
                <a:latin typeface="Arial Black" pitchFamily="34" charset="0"/>
              </a:rPr>
              <a:t>of the same month </a:t>
            </a:r>
            <a:r>
              <a:rPr lang="en-US" sz="2400" i="1" dirty="0" smtClean="0">
                <a:latin typeface="Arial Black" pitchFamily="34" charset="0"/>
              </a:rPr>
              <a:t>is the </a:t>
            </a:r>
            <a:r>
              <a:rPr lang="en-US" sz="2400" i="1" dirty="0" smtClean="0">
                <a:solidFill>
                  <a:srgbClr val="FF0000"/>
                </a:solidFill>
                <a:latin typeface="Arial Black" pitchFamily="34" charset="0"/>
              </a:rPr>
              <a:t>feast of unleavened bread </a:t>
            </a:r>
            <a:r>
              <a:rPr lang="en-US" sz="2400" i="1" dirty="0" smtClean="0">
                <a:latin typeface="Arial Black" pitchFamily="34" charset="0"/>
              </a:rPr>
              <a:t>unto the LORD: </a:t>
            </a:r>
            <a:r>
              <a:rPr lang="en-US" sz="2400" i="1" dirty="0" smtClean="0">
                <a:solidFill>
                  <a:srgbClr val="FF0000"/>
                </a:solidFill>
                <a:latin typeface="Arial Black" pitchFamily="34" charset="0"/>
              </a:rPr>
              <a:t>seven days </a:t>
            </a:r>
            <a:r>
              <a:rPr lang="en-US" sz="2400" i="1" dirty="0" smtClean="0">
                <a:latin typeface="Arial Black" pitchFamily="34" charset="0"/>
              </a:rPr>
              <a:t>ye must eat unleavened bread. </a:t>
            </a:r>
          </a:p>
          <a:p>
            <a:r>
              <a:rPr lang="en-US" sz="2400" dirty="0" smtClean="0">
                <a:latin typeface="Arial Black" pitchFamily="34" charset="0"/>
              </a:rPr>
              <a:t>Lev 23:7  In the first day ye shall have a holy convocation: </a:t>
            </a:r>
            <a:r>
              <a:rPr lang="en-US" sz="2400" dirty="0" smtClean="0">
                <a:solidFill>
                  <a:srgbClr val="FF0000"/>
                </a:solidFill>
                <a:latin typeface="Arial Black" pitchFamily="34" charset="0"/>
              </a:rPr>
              <a:t>(Dress </a:t>
            </a:r>
            <a:r>
              <a:rPr lang="en-US" sz="2400" dirty="0" smtClean="0">
                <a:solidFill>
                  <a:srgbClr val="FF0000"/>
                </a:solidFill>
                <a:latin typeface="Arial Black" pitchFamily="34" charset="0"/>
              </a:rPr>
              <a:t>Rehearsal) </a:t>
            </a:r>
            <a:r>
              <a:rPr lang="en-US" sz="2400" dirty="0" smtClean="0">
                <a:latin typeface="Arial Black" pitchFamily="34" charset="0"/>
              </a:rPr>
              <a:t>ye shall do no servile work therein. </a:t>
            </a:r>
          </a:p>
          <a:p>
            <a:r>
              <a:rPr lang="en-US" sz="2400" dirty="0" smtClean="0">
                <a:latin typeface="Arial Black" pitchFamily="34" charset="0"/>
              </a:rPr>
              <a:t>Lev 23:8  But ye shall offer an offering made by fire unto the LORD seven days: in the seventh day </a:t>
            </a:r>
            <a:r>
              <a:rPr lang="en-US" sz="2400" i="1" dirty="0" smtClean="0">
                <a:latin typeface="Arial Black" pitchFamily="34" charset="0"/>
              </a:rPr>
              <a:t>is a holy convocation: </a:t>
            </a:r>
            <a:r>
              <a:rPr lang="en-US" sz="2400" dirty="0" smtClean="0">
                <a:solidFill>
                  <a:srgbClr val="FF0000"/>
                </a:solidFill>
                <a:latin typeface="Arial Black" pitchFamily="34" charset="0"/>
              </a:rPr>
              <a:t>(Dress </a:t>
            </a:r>
            <a:r>
              <a:rPr lang="en-US" sz="2400" dirty="0" smtClean="0">
                <a:solidFill>
                  <a:srgbClr val="FF0000"/>
                </a:solidFill>
                <a:latin typeface="Arial Black" pitchFamily="34" charset="0"/>
              </a:rPr>
              <a:t>Rehearsal) </a:t>
            </a:r>
            <a:r>
              <a:rPr lang="en-US" sz="2400" i="1" dirty="0" smtClean="0">
                <a:latin typeface="Arial Black" pitchFamily="34" charset="0"/>
              </a:rPr>
              <a:t>ye shall do no servile work therein.</a:t>
            </a:r>
          </a:p>
          <a:p>
            <a:endParaRPr lang="en-US" sz="2400" b="1" dirty="0" smtClean="0">
              <a:latin typeface="Arial Black" pitchFamily="34" charset="0"/>
            </a:endParaRPr>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11" name="Picture 10" descr="unleavened Bread (3).jpg"/>
          <p:cNvPicPr>
            <a:picLocks noChangeAspect="1"/>
          </p:cNvPicPr>
          <p:nvPr/>
        </p:nvPicPr>
        <p:blipFill>
          <a:blip r:embed="rId2" cstate="print"/>
          <a:stretch>
            <a:fillRect/>
          </a:stretch>
        </p:blipFill>
        <p:spPr>
          <a:xfrm>
            <a:off x="0" y="685800"/>
            <a:ext cx="9144000" cy="6172200"/>
          </a:xfrm>
          <a:prstGeom prst="rect">
            <a:avLst/>
          </a:prstGeom>
        </p:spPr>
      </p:pic>
      <p:sp>
        <p:nvSpPr>
          <p:cNvPr id="14" name="TextBox 13"/>
          <p:cNvSpPr txBox="1"/>
          <p:nvPr/>
        </p:nvSpPr>
        <p:spPr>
          <a:xfrm>
            <a:off x="0" y="762000"/>
            <a:ext cx="9144000" cy="5909310"/>
          </a:xfrm>
          <a:prstGeom prst="rect">
            <a:avLst/>
          </a:prstGeom>
          <a:solidFill>
            <a:srgbClr val="FFFF00"/>
          </a:solidFill>
        </p:spPr>
        <p:txBody>
          <a:bodyPr wrap="square" rtlCol="0">
            <a:spAutoFit/>
          </a:bodyPr>
          <a:lstStyle/>
          <a:p>
            <a:r>
              <a:rPr lang="en-US" dirty="0" smtClean="0">
                <a:latin typeface="Arial Black" pitchFamily="34" charset="0"/>
              </a:rPr>
              <a:t>Exo</a:t>
            </a:r>
            <a:r>
              <a:rPr lang="en-US" dirty="0" smtClean="0">
                <a:latin typeface="Arial Black" pitchFamily="34" charset="0"/>
              </a:rPr>
              <a:t> 12:15  </a:t>
            </a:r>
            <a:r>
              <a:rPr lang="en-US" dirty="0" smtClean="0">
                <a:solidFill>
                  <a:srgbClr val="FF0000"/>
                </a:solidFill>
                <a:latin typeface="Arial Black" pitchFamily="34" charset="0"/>
              </a:rPr>
              <a:t>Seven days </a:t>
            </a:r>
            <a:r>
              <a:rPr lang="en-US" dirty="0" smtClean="0">
                <a:latin typeface="Arial Black" pitchFamily="34" charset="0"/>
              </a:rPr>
              <a:t>shall ye eat unleavened bread; even the first day ye shall put away leaven out of your houses: for whosoever </a:t>
            </a:r>
            <a:r>
              <a:rPr lang="en-US" dirty="0" smtClean="0">
                <a:latin typeface="Arial Black" pitchFamily="34" charset="0"/>
              </a:rPr>
              <a:t>eateth</a:t>
            </a:r>
            <a:r>
              <a:rPr lang="en-US" dirty="0" smtClean="0">
                <a:latin typeface="Arial Black" pitchFamily="34" charset="0"/>
              </a:rPr>
              <a:t> leavened bread from the first day until the </a:t>
            </a:r>
            <a:r>
              <a:rPr lang="en-US" dirty="0" smtClean="0">
                <a:solidFill>
                  <a:srgbClr val="FF0000"/>
                </a:solidFill>
                <a:latin typeface="Arial Black" pitchFamily="34" charset="0"/>
              </a:rPr>
              <a:t>seventh day</a:t>
            </a:r>
            <a:r>
              <a:rPr lang="en-US" dirty="0" smtClean="0">
                <a:latin typeface="Arial Black" pitchFamily="34" charset="0"/>
              </a:rPr>
              <a:t>, that soul shall be cut off from Israel. </a:t>
            </a:r>
          </a:p>
          <a:p>
            <a:r>
              <a:rPr lang="en-US" dirty="0" smtClean="0">
                <a:latin typeface="Arial Black" pitchFamily="34" charset="0"/>
              </a:rPr>
              <a:t>Exo</a:t>
            </a:r>
            <a:r>
              <a:rPr lang="en-US" dirty="0" smtClean="0">
                <a:latin typeface="Arial Black" pitchFamily="34" charset="0"/>
              </a:rPr>
              <a:t> 12:16  And in the first day </a:t>
            </a:r>
            <a:r>
              <a:rPr lang="en-US" i="1" dirty="0" smtClean="0">
                <a:latin typeface="Arial Black" pitchFamily="34" charset="0"/>
              </a:rPr>
              <a:t>there shall be a holy convocation, </a:t>
            </a:r>
            <a:r>
              <a:rPr lang="en-US" i="1" dirty="0" smtClean="0">
                <a:solidFill>
                  <a:srgbClr val="FF0000"/>
                </a:solidFill>
                <a:latin typeface="Arial Black" pitchFamily="34" charset="0"/>
              </a:rPr>
              <a:t>(dress </a:t>
            </a:r>
            <a:r>
              <a:rPr lang="en-US" i="1" dirty="0" smtClean="0">
                <a:solidFill>
                  <a:srgbClr val="FF0000"/>
                </a:solidFill>
                <a:latin typeface="Arial Black" pitchFamily="34" charset="0"/>
              </a:rPr>
              <a:t>Rehearsal) </a:t>
            </a:r>
            <a:r>
              <a:rPr lang="en-US" i="1" dirty="0" smtClean="0">
                <a:latin typeface="Arial Black" pitchFamily="34" charset="0"/>
              </a:rPr>
              <a:t>and in the seventh day there shall be a holy convocation </a:t>
            </a:r>
            <a:r>
              <a:rPr lang="en-US" i="1" dirty="0" smtClean="0">
                <a:solidFill>
                  <a:srgbClr val="FF0000"/>
                </a:solidFill>
                <a:latin typeface="Arial Black" pitchFamily="34" charset="0"/>
              </a:rPr>
              <a:t>(dress </a:t>
            </a:r>
            <a:r>
              <a:rPr lang="en-US" i="1" dirty="0" smtClean="0">
                <a:solidFill>
                  <a:srgbClr val="FF0000"/>
                </a:solidFill>
                <a:latin typeface="Arial Black" pitchFamily="34" charset="0"/>
              </a:rPr>
              <a:t>Rehearsal) </a:t>
            </a:r>
            <a:r>
              <a:rPr lang="en-US" i="1" dirty="0" smtClean="0">
                <a:latin typeface="Arial Black" pitchFamily="34" charset="0"/>
              </a:rPr>
              <a:t>to you; no manner of work shall be done in them, save that which every man must eat, that only may be done of you. </a:t>
            </a:r>
          </a:p>
          <a:p>
            <a:r>
              <a:rPr lang="en-US" dirty="0" smtClean="0">
                <a:latin typeface="Arial Black" pitchFamily="34" charset="0"/>
              </a:rPr>
              <a:t>Exo</a:t>
            </a:r>
            <a:r>
              <a:rPr lang="en-US" dirty="0" smtClean="0">
                <a:latin typeface="Arial Black" pitchFamily="34" charset="0"/>
              </a:rPr>
              <a:t> 12:17  And ye shall observe </a:t>
            </a:r>
            <a:r>
              <a:rPr lang="en-US" i="1" dirty="0" smtClean="0">
                <a:solidFill>
                  <a:srgbClr val="FF0000"/>
                </a:solidFill>
                <a:latin typeface="Arial Black" pitchFamily="34" charset="0"/>
              </a:rPr>
              <a:t>the feast of unleavened bread; for </a:t>
            </a:r>
            <a:r>
              <a:rPr lang="en-US" i="1" dirty="0" smtClean="0">
                <a:latin typeface="Arial Black" pitchFamily="34" charset="0"/>
              </a:rPr>
              <a:t>in this selfsame day have I brought your armies out of the land of Egypt: therefore shall ye observe this day in your generations by an ordinance forever. </a:t>
            </a:r>
          </a:p>
          <a:p>
            <a:r>
              <a:rPr lang="en-US" dirty="0" smtClean="0">
                <a:latin typeface="Arial Black" pitchFamily="34" charset="0"/>
              </a:rPr>
              <a:t>Exo</a:t>
            </a:r>
            <a:r>
              <a:rPr lang="en-US" dirty="0" smtClean="0">
                <a:latin typeface="Arial Black" pitchFamily="34" charset="0"/>
              </a:rPr>
              <a:t> 12:18  In the first </a:t>
            </a:r>
            <a:r>
              <a:rPr lang="en-US" i="1" dirty="0" smtClean="0">
                <a:latin typeface="Arial Black" pitchFamily="34" charset="0"/>
              </a:rPr>
              <a:t>month, </a:t>
            </a:r>
            <a:r>
              <a:rPr lang="en-US" i="1" dirty="0" smtClean="0">
                <a:solidFill>
                  <a:srgbClr val="FF0000"/>
                </a:solidFill>
                <a:latin typeface="Arial Black" pitchFamily="34" charset="0"/>
              </a:rPr>
              <a:t>on the fourteenth day of the month </a:t>
            </a:r>
            <a:r>
              <a:rPr lang="en-US" i="1" dirty="0" smtClean="0">
                <a:latin typeface="Arial Black" pitchFamily="34" charset="0"/>
              </a:rPr>
              <a:t>at even, </a:t>
            </a:r>
            <a:r>
              <a:rPr lang="en-US" i="1" dirty="0" smtClean="0">
                <a:solidFill>
                  <a:srgbClr val="FF0000"/>
                </a:solidFill>
                <a:latin typeface="Arial Black" pitchFamily="34" charset="0"/>
              </a:rPr>
              <a:t>(6:00P.M.) </a:t>
            </a:r>
            <a:r>
              <a:rPr lang="en-US" i="1" dirty="0" smtClean="0">
                <a:latin typeface="Arial Black" pitchFamily="34" charset="0"/>
              </a:rPr>
              <a:t>ye shall eat unleavened bread, until the one and twentieth day of the month at even. </a:t>
            </a:r>
          </a:p>
          <a:p>
            <a:r>
              <a:rPr lang="en-US" dirty="0" smtClean="0">
                <a:latin typeface="Arial Black" pitchFamily="34" charset="0"/>
              </a:rPr>
              <a:t>Exo</a:t>
            </a:r>
            <a:r>
              <a:rPr lang="en-US" dirty="0" smtClean="0">
                <a:latin typeface="Arial Black" pitchFamily="34" charset="0"/>
              </a:rPr>
              <a:t> 12:19  Seven days shall there be no leaven found in your houses: for whosoever </a:t>
            </a:r>
            <a:r>
              <a:rPr lang="en-US" dirty="0" smtClean="0">
                <a:latin typeface="Arial Black" pitchFamily="34" charset="0"/>
              </a:rPr>
              <a:t>eateth</a:t>
            </a:r>
            <a:r>
              <a:rPr lang="en-US" dirty="0" smtClean="0">
                <a:latin typeface="Arial Black" pitchFamily="34" charset="0"/>
              </a:rPr>
              <a:t> that which is leavened, even that soul shall be cut off from the congregation of Israel, whether he be a stranger, or born in the land. </a:t>
            </a:r>
          </a:p>
          <a:p>
            <a:r>
              <a:rPr lang="en-US" dirty="0" smtClean="0">
                <a:latin typeface="Arial Black" pitchFamily="34" charset="0"/>
              </a:rPr>
              <a:t>Exo</a:t>
            </a:r>
            <a:r>
              <a:rPr lang="en-US" dirty="0" smtClean="0">
                <a:latin typeface="Arial Black" pitchFamily="34" charset="0"/>
              </a:rPr>
              <a:t> 12:20  Ye shall eat nothing leavened; in all your habitations shall ye eat unleavened bread.</a:t>
            </a:r>
            <a:endParaRPr lang="en-US" sz="2400" b="1" dirty="0" smtClean="0">
              <a:latin typeface="Arial Black" pitchFamily="34" charset="0"/>
            </a:endParaRPr>
          </a:p>
        </p:txBody>
      </p:sp>
      <p:sp>
        <p:nvSpPr>
          <p:cNvPr id="5" name="Rectangle 4"/>
          <p:cNvSpPr/>
          <p:nvPr/>
        </p:nvSpPr>
        <p:spPr>
          <a:xfrm>
            <a:off x="-152399" y="0"/>
            <a:ext cx="9296399" cy="584775"/>
          </a:xfrm>
          <a:prstGeom prst="rect">
            <a:avLst/>
          </a:prstGeom>
          <a:noFill/>
        </p:spPr>
        <p:txBody>
          <a:bodyPr wrap="square" lIns="91440" tIns="45720" rIns="91440" bIns="45720">
            <a:spAutoFit/>
          </a:bodyPr>
          <a:lstStyle/>
          <a:p>
            <a:pPr algn="ct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FEAST OF UNLEAVENED BREAD TIMELINE </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TotalTime>
  <Words>4917</Words>
  <Application>Microsoft Office PowerPoint</Application>
  <PresentationFormat>On-screen Show (4:3)</PresentationFormat>
  <Paragraphs>373</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Pedreira</dc:creator>
  <cp:lastModifiedBy>jpedreira</cp:lastModifiedBy>
  <cp:revision>160</cp:revision>
  <dcterms:created xsi:type="dcterms:W3CDTF">2011-11-05T15:41:14Z</dcterms:created>
  <dcterms:modified xsi:type="dcterms:W3CDTF">2013-06-26T15:15:22Z</dcterms:modified>
</cp:coreProperties>
</file>