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9"/>
  </p:notesMasterIdLst>
  <p:sldIdLst>
    <p:sldId id="272" r:id="rId2"/>
    <p:sldId id="363" r:id="rId3"/>
    <p:sldId id="365" r:id="rId4"/>
    <p:sldId id="341" r:id="rId5"/>
    <p:sldId id="288" r:id="rId6"/>
    <p:sldId id="296" r:id="rId7"/>
    <p:sldId id="297" r:id="rId8"/>
    <p:sldId id="298" r:id="rId9"/>
    <p:sldId id="299" r:id="rId10"/>
    <p:sldId id="402" r:id="rId11"/>
    <p:sldId id="300" r:id="rId12"/>
    <p:sldId id="399" r:id="rId13"/>
    <p:sldId id="400" r:id="rId14"/>
    <p:sldId id="401" r:id="rId15"/>
    <p:sldId id="419" r:id="rId16"/>
    <p:sldId id="414" r:id="rId17"/>
    <p:sldId id="373" r:id="rId18"/>
    <p:sldId id="403" r:id="rId19"/>
    <p:sldId id="375" r:id="rId20"/>
    <p:sldId id="404" r:id="rId21"/>
    <p:sldId id="374" r:id="rId22"/>
    <p:sldId id="370" r:id="rId23"/>
    <p:sldId id="371" r:id="rId24"/>
    <p:sldId id="378" r:id="rId25"/>
    <p:sldId id="416" r:id="rId26"/>
    <p:sldId id="383" r:id="rId27"/>
    <p:sldId id="3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DA177"/>
    <a:srgbClr val="2EF2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4622" autoAdjust="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8E77-F44E-4D1C-93EF-EB1EE5C34B3F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6C70-E6F6-42C7-A920-5DB06F8E8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F6C70-E6F6-42C7-A920-5DB06F8E83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5FA0B0-C59A-4128-9345-C1663A7AC1D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D3AC10-C185-4E9E-BB80-213AC16DB7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freethoughtnation.com/forums/viewtopic.php?f=15&amp;t=3923&amp;start=12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freethoughtnation.com/forums/viewtopic.php?f=15&amp;t=3923&amp;start=120" TargetMode="Externa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freethoughtnation.com/forums/viewtopic.php?f=15&amp;t=3923&amp;start=120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us 13"/>
          <p:cNvSpPr/>
          <p:nvPr/>
        </p:nvSpPr>
        <p:spPr>
          <a:xfrm>
            <a:off x="-1676400" y="-1143000"/>
            <a:ext cx="12420600" cy="9220200"/>
          </a:xfrm>
          <a:prstGeom prst="mathPlu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0"/>
            <a:ext cx="6477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The Feast of Passover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914400"/>
            <a:ext cx="89154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Georgia" pitchFamily="18" charset="0"/>
              </a:rPr>
              <a:t>Psa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Georgia" pitchFamily="18" charset="0"/>
              </a:rPr>
              <a:t> 89:15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Georgia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Georgia" pitchFamily="18" charset="0"/>
              </a:rPr>
              <a:t>Blessed (happy, fortunate, to be envied) are the people who know the joyful sound [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Georgia" pitchFamily="18" charset="0"/>
              </a:rPr>
              <a:t>who understand and appreciate the spiritual blessings symbolized by the feasts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Georgia" pitchFamily="18" charset="0"/>
              </a:rPr>
              <a:t>]; they walk, O Lord, in the light and favor of Your countenance!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438400"/>
            <a:ext cx="8077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1Co 5:7  …. For even Christ our 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Passover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 is sacrificed for us: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638800"/>
            <a:ext cx="8915400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What does Passover mean? “Pesach” Translated Passover means a Passing over.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Block Arc 18"/>
          <p:cNvSpPr/>
          <p:nvPr/>
        </p:nvSpPr>
        <p:spPr>
          <a:xfrm>
            <a:off x="0" y="3276600"/>
            <a:ext cx="9144000" cy="2133600"/>
          </a:xfrm>
          <a:prstGeom prst="blockArc">
            <a:avLst>
              <a:gd name="adj1" fmla="val 10422625"/>
              <a:gd name="adj2" fmla="val 384256"/>
              <a:gd name="adj3" fmla="val 53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“Gods people are safe under the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Blood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 of the Lamb”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6" name="Picture 15" descr="30284_128827807133857_6710760_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419600"/>
            <a:ext cx="1249136" cy="1084521"/>
          </a:xfrm>
          <a:prstGeom prst="rect">
            <a:avLst/>
          </a:prstGeom>
        </p:spPr>
      </p:pic>
      <p:pic>
        <p:nvPicPr>
          <p:cNvPr id="20" name="Picture 19" descr="182730_182474735121990_4611221_n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4343400"/>
            <a:ext cx="952500" cy="1270000"/>
          </a:xfrm>
          <a:prstGeom prst="rect">
            <a:avLst/>
          </a:prstGeom>
        </p:spPr>
      </p:pic>
      <p:pic>
        <p:nvPicPr>
          <p:cNvPr id="21" name="Picture 20" descr="m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419600"/>
            <a:ext cx="895350" cy="1193800"/>
          </a:xfrm>
          <a:prstGeom prst="rect">
            <a:avLst/>
          </a:prstGeom>
        </p:spPr>
      </p:pic>
      <p:pic>
        <p:nvPicPr>
          <p:cNvPr id="22" name="Picture 21" descr="2010-10-30_12-28-45_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4267200"/>
            <a:ext cx="1480456" cy="1295400"/>
          </a:xfrm>
          <a:prstGeom prst="rect">
            <a:avLst/>
          </a:prstGeom>
        </p:spPr>
      </p:pic>
      <p:pic>
        <p:nvPicPr>
          <p:cNvPr id="23" name="Picture 22" descr="1352057162083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4191000"/>
            <a:ext cx="838200" cy="1352551"/>
          </a:xfrm>
          <a:prstGeom prst="rect">
            <a:avLst/>
          </a:prstGeom>
        </p:spPr>
      </p:pic>
      <p:pic>
        <p:nvPicPr>
          <p:cNvPr id="25" name="Picture 24" descr="1352056717364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2800" y="4191000"/>
            <a:ext cx="804930" cy="142875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Jesus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Gods Perfect Lamb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2" descr="C:\pics\jes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3276600"/>
          </a:xfrm>
          <a:prstGeom prst="rect">
            <a:avLst/>
          </a:prstGeom>
          <a:noFill/>
        </p:spPr>
      </p:pic>
      <p:pic>
        <p:nvPicPr>
          <p:cNvPr id="14" name="Picture 2" descr="C:\pics\r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3886200" cy="26894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3962400"/>
            <a:ext cx="5257800" cy="267765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Mat 27:54  Now when the centurion, and they that were with him, watching Jesus, saw the earthquake, and those things that were done, they feared greatly, saying,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Truly this was the Son of God.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ief prie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4648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5538" name="Picture 2" descr="C:\pics\jes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4495800" cy="27432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57200" y="2209800"/>
            <a:ext cx="37338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</a:rPr>
              <a:t>“Between the Evenings” or 3:00 PM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81588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12:6  And ye shall keep it up until the fourteenth day of the same month: and the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whole assembly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of the congregation of Israel shall kill it in the evening.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SANHEDRIN, THE PRIESTS, AND THE PEOPLE OF Israel all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clamoured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for the crucifixion of Jesus and for his blood to be shed.</a:t>
            </a:r>
          </a:p>
        </p:txBody>
      </p:sp>
      <p:sp>
        <p:nvSpPr>
          <p:cNvPr id="28" name="Arc 27"/>
          <p:cNvSpPr/>
          <p:nvPr/>
        </p:nvSpPr>
        <p:spPr>
          <a:xfrm>
            <a:off x="381000" y="4038600"/>
            <a:ext cx="3505200" cy="9906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Nisan 14</a:t>
            </a:r>
            <a:r>
              <a:rPr lang="en-US" baseline="30000" dirty="0" smtClean="0">
                <a:latin typeface="Arial Black" pitchFamily="34" charset="0"/>
              </a:rPr>
              <a:t>th</a:t>
            </a:r>
            <a:r>
              <a:rPr lang="en-US" dirty="0" smtClean="0">
                <a:latin typeface="Arial Black" pitchFamily="34" charset="0"/>
              </a:rPr>
              <a:t> Day Passover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 Black" pitchFamily="34" charset="0"/>
              </a:rPr>
              <a:t>Joh</a:t>
            </a:r>
            <a:r>
              <a:rPr lang="en-US" sz="1600" dirty="0" smtClean="0">
                <a:latin typeface="Arial Black" pitchFamily="34" charset="0"/>
              </a:rPr>
              <a:t> 11:49  And one of them, </a:t>
            </a:r>
            <a:r>
              <a:rPr lang="en-US" sz="1600" i="1" dirty="0" smtClean="0">
                <a:latin typeface="Arial Black" pitchFamily="34" charset="0"/>
              </a:rPr>
              <a:t>named Caiaphas, being the high priest that same year, said unto them, Ye know nothing at all, </a:t>
            </a:r>
          </a:p>
          <a:p>
            <a:r>
              <a:rPr lang="en-US" sz="1600" b="1" dirty="0" err="1" smtClean="0">
                <a:latin typeface="Arial Black" pitchFamily="34" charset="0"/>
              </a:rPr>
              <a:t>Joh</a:t>
            </a:r>
            <a:r>
              <a:rPr lang="en-US" sz="1600" b="1" dirty="0" smtClean="0">
                <a:latin typeface="Arial Black" pitchFamily="34" charset="0"/>
              </a:rPr>
              <a:t> 11:50  Nor consider that it is expedient for us, that one man should die for the people, and that the whole nation perish not. </a:t>
            </a:r>
          </a:p>
          <a:p>
            <a:r>
              <a:rPr lang="en-US" sz="1600" dirty="0" err="1" smtClean="0">
                <a:latin typeface="Arial Black" pitchFamily="34" charset="0"/>
              </a:rPr>
              <a:t>Joh</a:t>
            </a:r>
            <a:r>
              <a:rPr lang="en-US" sz="1600" dirty="0" smtClean="0">
                <a:latin typeface="Arial Black" pitchFamily="34" charset="0"/>
              </a:rPr>
              <a:t> 11:51  And this </a:t>
            </a:r>
            <a:r>
              <a:rPr lang="en-US" sz="1600" dirty="0" err="1" smtClean="0">
                <a:latin typeface="Arial Black" pitchFamily="34" charset="0"/>
              </a:rPr>
              <a:t>spake</a:t>
            </a:r>
            <a:r>
              <a:rPr lang="en-US" sz="1600" dirty="0" smtClean="0">
                <a:latin typeface="Arial Black" pitchFamily="34" charset="0"/>
              </a:rPr>
              <a:t> he not of himself: but being high priest that year, he prophesied that Jesus should die for that nation; </a:t>
            </a:r>
            <a:endParaRPr lang="en-US" sz="1600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ie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4196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12:6  And ye shall keep it up until the fourteenth day of the same month: and the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whole assembly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of the congregation of Israel shall kill it in the evening.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Joh</a:t>
            </a:r>
            <a:r>
              <a:rPr lang="en-US" dirty="0" smtClean="0">
                <a:latin typeface="Arial Black" pitchFamily="34" charset="0"/>
              </a:rPr>
              <a:t> 19:14  And it was the preparation of the </a:t>
            </a:r>
            <a:r>
              <a:rPr lang="en-US" dirty="0" err="1" smtClean="0">
                <a:latin typeface="Arial Black" pitchFamily="34" charset="0"/>
              </a:rPr>
              <a:t>passover</a:t>
            </a:r>
            <a:r>
              <a:rPr lang="en-US" dirty="0" smtClean="0">
                <a:latin typeface="Arial Black" pitchFamily="34" charset="0"/>
              </a:rPr>
              <a:t>, and about the sixth hour: and he </a:t>
            </a:r>
            <a:r>
              <a:rPr lang="en-US" dirty="0" err="1" smtClean="0">
                <a:latin typeface="Arial Black" pitchFamily="34" charset="0"/>
              </a:rPr>
              <a:t>saith</a:t>
            </a:r>
            <a:r>
              <a:rPr lang="en-US" dirty="0" smtClean="0">
                <a:latin typeface="Arial Black" pitchFamily="34" charset="0"/>
              </a:rPr>
              <a:t> unto the Jews, Behold your King! </a:t>
            </a:r>
          </a:p>
          <a:p>
            <a:r>
              <a:rPr lang="en-US" dirty="0" err="1" smtClean="0">
                <a:latin typeface="Arial Black" pitchFamily="34" charset="0"/>
              </a:rPr>
              <a:t>Joh</a:t>
            </a:r>
            <a:r>
              <a:rPr lang="en-US" dirty="0" smtClean="0">
                <a:latin typeface="Arial Black" pitchFamily="34" charset="0"/>
              </a:rPr>
              <a:t> 19:15  But they cried out, Away with </a:t>
            </a:r>
            <a:r>
              <a:rPr lang="en-US" i="1" dirty="0" smtClean="0">
                <a:latin typeface="Arial Black" pitchFamily="34" charset="0"/>
              </a:rPr>
              <a:t>him, away with him, crucify him. Pilate </a:t>
            </a:r>
            <a:r>
              <a:rPr lang="en-US" i="1" dirty="0" err="1" smtClean="0">
                <a:latin typeface="Arial Black" pitchFamily="34" charset="0"/>
              </a:rPr>
              <a:t>saith</a:t>
            </a:r>
            <a:r>
              <a:rPr lang="en-US" i="1" dirty="0" smtClean="0">
                <a:latin typeface="Arial Black" pitchFamily="34" charset="0"/>
              </a:rPr>
              <a:t> unto them, Shall I crucify your King? The chief priests answered, We have no king but Caesar. </a:t>
            </a:r>
          </a:p>
        </p:txBody>
      </p:sp>
      <p:pic>
        <p:nvPicPr>
          <p:cNvPr id="13" name="Picture 12" descr="pilat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4800600" cy="3581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480060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SANHEDRIN, THE PRIESTS, AND THE PEOPLE OF Israel all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clamoured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for the crucifixion of Jesus and for his blood to be shed.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1828800"/>
            <a:ext cx="7232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satan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esus before pi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800600" cy="4648200"/>
          </a:xfrm>
          <a:prstGeom prst="rect">
            <a:avLst/>
          </a:prstGeom>
        </p:spPr>
      </p:pic>
      <p:pic>
        <p:nvPicPr>
          <p:cNvPr id="12" name="Picture 11" descr="jewish peo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09800"/>
            <a:ext cx="43434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60020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SANHEDRIN, THE PRIESTS, AND THE PEOPLE OF Israel all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clamoured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for the crucifixion of Jesus and for his blood to be shed.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12:6  And ye shall keep it up until the fourteenth day of the same month: and the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whole assembly 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of the congregation of Israel shall kill it in the evening.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5934670"/>
            <a:ext cx="43434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Mat 27:25  Then answered all the people, and said,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His blood 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be on us, and on our children</a:t>
            </a:r>
            <a:r>
              <a:rPr lang="en-US" i="1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5538" name="Picture 2" descr="C:\pics\jes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3352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52400" y="2209800"/>
            <a:ext cx="3581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“Between the Evenings” or 3:00 PM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Mat 27:46  And about the ninth hour (3 PM)  Jesus cried with a loud voice, saying, Eli, Eli, lama </a:t>
            </a:r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sabachthani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? that is to say, My God, my God, why hast thou forsaken me?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Mat 27:50  Jesus, when he had cried again with a loud voice, yielded up the ghost. </a:t>
            </a:r>
          </a:p>
        </p:txBody>
      </p:sp>
      <p:sp>
        <p:nvSpPr>
          <p:cNvPr id="28" name="Arc 27"/>
          <p:cNvSpPr/>
          <p:nvPr/>
        </p:nvSpPr>
        <p:spPr>
          <a:xfrm>
            <a:off x="6248400" y="4724400"/>
            <a:ext cx="2743200" cy="8382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Nisan 14</a:t>
            </a:r>
            <a:r>
              <a:rPr lang="en-US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Day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81588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12:6  And ye shall keep it up until the fourteenth day of the same month: and the whole assembly of the congregation of Israel shall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kill it in the evening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Deu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16:6  But at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the place which the LORD thy God shall choose to place his name in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there thou shalt sacrifice the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passover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at even, at the </a:t>
            </a:r>
            <a:r>
              <a:rPr lang="en-US" sz="2000" u="sng" dirty="0" smtClean="0">
                <a:solidFill>
                  <a:srgbClr val="FFFF00"/>
                </a:solidFill>
                <a:latin typeface="Arial Black" pitchFamily="34" charset="0"/>
              </a:rPr>
              <a:t>going down of the sun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at the season that thou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camest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forth out of Egypt.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76400"/>
            <a:ext cx="91440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God’s Name is on Jerusalem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10" descr="Gods n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4648200" cy="3200400"/>
          </a:xfrm>
          <a:prstGeom prst="rect">
            <a:avLst/>
          </a:prstGeom>
        </p:spPr>
      </p:pic>
      <p:pic>
        <p:nvPicPr>
          <p:cNvPr id="12" name="Picture 11" descr="sh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057400"/>
            <a:ext cx="4495800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257800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It is interesting that the three valleys form the Hebrew letter “Shin.” </a:t>
            </a:r>
          </a:p>
          <a:p>
            <a:r>
              <a:rPr lang="en-US" dirty="0" smtClean="0">
                <a:latin typeface="Arial Black" pitchFamily="34" charset="0"/>
              </a:rPr>
              <a:t>A modern version of the Shin is shown in the picture. </a:t>
            </a:r>
          </a:p>
          <a:p>
            <a:r>
              <a:rPr lang="en-US" dirty="0" smtClean="0">
                <a:latin typeface="Arial Black" pitchFamily="34" charset="0"/>
              </a:rPr>
              <a:t>The Shin represents God’s name as in “El </a:t>
            </a:r>
            <a:r>
              <a:rPr lang="en-US" dirty="0" err="1" smtClean="0">
                <a:latin typeface="Arial Black" pitchFamily="34" charset="0"/>
              </a:rPr>
              <a:t>Shaddai</a:t>
            </a:r>
            <a:r>
              <a:rPr lang="en-US" dirty="0" smtClean="0">
                <a:latin typeface="Arial Black" pitchFamily="34" charset="0"/>
              </a:rPr>
              <a:t>” (God Almighty). </a:t>
            </a:r>
          </a:p>
          <a:p>
            <a:r>
              <a:rPr lang="en-US" dirty="0" smtClean="0">
                <a:latin typeface="Arial Black" pitchFamily="34" charset="0"/>
              </a:rPr>
              <a:t>“</a:t>
            </a:r>
            <a:r>
              <a:rPr lang="en-US" dirty="0" err="1" smtClean="0">
                <a:latin typeface="Arial Black" pitchFamily="34" charset="0"/>
              </a:rPr>
              <a:t>Shaddai</a:t>
            </a:r>
            <a:r>
              <a:rPr lang="en-US" dirty="0" smtClean="0">
                <a:latin typeface="Arial Black" pitchFamily="34" charset="0"/>
              </a:rPr>
              <a:t>,” written in Hebrew </a:t>
            </a:r>
            <a:r>
              <a:rPr lang="en-US" dirty="0" err="1" smtClean="0">
                <a:latin typeface="Arial Black" pitchFamily="34" charset="0"/>
              </a:rPr>
              <a:t>ydc</a:t>
            </a:r>
            <a:r>
              <a:rPr lang="en-US" dirty="0" smtClean="0">
                <a:latin typeface="Arial Black" pitchFamily="34" charset="0"/>
              </a:rPr>
              <a:t>, denotes the character of God, that He is Almighty.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darken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52624"/>
            <a:ext cx="9144000" cy="322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953000"/>
            <a:ext cx="9144000" cy="203132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Amo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8:9  And it shall come to pass in that day,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saith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the Lord GOD, that I will cause the sun to go down at noon, and I will darken the earth in the clear day: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Amo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8:10  And I will turn your feasts into mourning, and all your songs into lamentation; and I will bring up sackcloth upon all loins, and baldness upon every head; and I will make it as the mourning of an only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son, and the end thereof as a bitter day.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Deu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16:6  But at the place which the LORD thy God shall choose to place his name in, there thou shalt sacrifice the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passover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at even, at the </a:t>
            </a:r>
            <a:r>
              <a:rPr lang="en-US" sz="2000" dirty="0" smtClean="0">
                <a:latin typeface="Arial Black" pitchFamily="34" charset="0"/>
              </a:rPr>
              <a:t>going down of the sun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at the season that thou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camest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forth out of Egypt.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676400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Luk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23:44  And it was about the sixth hour, and there was a darkness over all the earth until the ninth hour.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Luk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23:45  And the sun was darkened, and the veil of the temple was rent in the midst. </a:t>
            </a:r>
          </a:p>
        </p:txBody>
      </p:sp>
      <p:sp>
        <p:nvSpPr>
          <p:cNvPr id="28" name="Arc 27"/>
          <p:cNvSpPr/>
          <p:nvPr/>
        </p:nvSpPr>
        <p:spPr>
          <a:xfrm>
            <a:off x="6400800" y="2667000"/>
            <a:ext cx="2743200" cy="8382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Nisan 14</a:t>
            </a:r>
            <a:r>
              <a:rPr lang="en-US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Day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12:7  And they shall take of the blood, and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strike </a:t>
            </a:r>
            <a:r>
              <a:rPr lang="en-US" sz="2000" i="1" dirty="0" smtClean="0">
                <a:solidFill>
                  <a:srgbClr val="FFFF00"/>
                </a:solidFill>
                <a:latin typeface="Arial Black" pitchFamily="34" charset="0"/>
              </a:rPr>
              <a:t>it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on the two side posts and on the upper door post of the houses, wherein they shall eat it. </a:t>
            </a:r>
          </a:p>
        </p:txBody>
      </p:sp>
      <p:pic>
        <p:nvPicPr>
          <p:cNvPr id="9" name="Picture 8" descr="pass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3180229" cy="5029200"/>
          </a:xfrm>
          <a:prstGeom prst="rect">
            <a:avLst/>
          </a:prstGeom>
        </p:spPr>
      </p:pic>
      <p:pic>
        <p:nvPicPr>
          <p:cNvPr id="10" name="Picture 9" descr="Christ over the doorpos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371600"/>
            <a:ext cx="2514600" cy="525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876800"/>
            <a:ext cx="3352800" cy="193899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Joh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10:9  I am the door: by me if any man enter in, he shall be saved, and shall go in and out, and find pasture. </a:t>
            </a:r>
          </a:p>
        </p:txBody>
      </p:sp>
      <p:pic>
        <p:nvPicPr>
          <p:cNvPr id="15" name="Picture 14" descr="jesus beforew ciaph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295400"/>
            <a:ext cx="3276600" cy="541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43600" y="4419600"/>
            <a:ext cx="3200400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Joh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18:22  And when he had thus spoken, one of the officers which stood by struck Jesus with the palm of his hand, saying,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Answerest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thou the high priest so?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12:7  And they shall take of the blood, and strike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it on the two side posts and on the upper door post of the houses, wherein they shall eat it. </a:t>
            </a:r>
          </a:p>
        </p:txBody>
      </p:sp>
      <p:pic>
        <p:nvPicPr>
          <p:cNvPr id="9" name="Picture 8" descr="pass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3886200" cy="495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1371600"/>
            <a:ext cx="845820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The Blood must be applied to the lintel and the door posts </a:t>
            </a:r>
          </a:p>
        </p:txBody>
      </p:sp>
      <p:sp>
        <p:nvSpPr>
          <p:cNvPr id="15" name="Plus 14"/>
          <p:cNvSpPr/>
          <p:nvPr/>
        </p:nvSpPr>
        <p:spPr>
          <a:xfrm>
            <a:off x="5486400" y="2743200"/>
            <a:ext cx="2438400" cy="3429000"/>
          </a:xfrm>
          <a:prstGeom prst="mathPlus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O:\Mom song\passov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4495800" cy="4953000"/>
          </a:xfrm>
          <a:prstGeom prst="rect">
            <a:avLst/>
          </a:prstGeom>
          <a:noFill/>
        </p:spPr>
      </p:pic>
      <p:sp>
        <p:nvSpPr>
          <p:cNvPr id="17" name="Plus 16"/>
          <p:cNvSpPr/>
          <p:nvPr/>
        </p:nvSpPr>
        <p:spPr>
          <a:xfrm>
            <a:off x="1676400" y="1752600"/>
            <a:ext cx="2438400" cy="4419600"/>
          </a:xfrm>
          <a:prstGeom prst="mathPlus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Jesus is the Lamb and the Blood sprinkled door, in his death he is the Lamb. In his </a:t>
            </a:r>
            <a:r>
              <a:rPr lang="en-US" i="1" dirty="0" err="1" smtClean="0">
                <a:solidFill>
                  <a:schemeClr val="bg1"/>
                </a:solidFill>
                <a:latin typeface="Arial Black" pitchFamily="34" charset="0"/>
              </a:rPr>
              <a:t>ressurection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 he is the only door into God’s presence.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12:7  And they shall take of the blood, and strike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it on the two side posts and on the upper door post of the houses, wherein they shall eat it. </a:t>
            </a:r>
          </a:p>
        </p:txBody>
      </p:sp>
      <p:pic>
        <p:nvPicPr>
          <p:cNvPr id="66562" name="Picture 2" descr="C:\pics\pass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336800" cy="2857500"/>
          </a:xfrm>
          <a:prstGeom prst="rect">
            <a:avLst/>
          </a:prstGeom>
          <a:noFill/>
        </p:spPr>
      </p:pic>
      <p:pic>
        <p:nvPicPr>
          <p:cNvPr id="66563" name="Picture 3" descr="C:\pics\Christ over the doorpos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3581400" cy="2895600"/>
          </a:xfrm>
          <a:prstGeom prst="rect">
            <a:avLst/>
          </a:prstGeom>
          <a:noFill/>
        </p:spPr>
      </p:pic>
      <p:pic>
        <p:nvPicPr>
          <p:cNvPr id="25" name="Picture 2" descr="O:\Mom song\passov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600"/>
            <a:ext cx="3276600" cy="28194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4419600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The Blood must be applied in a triune manner</a:t>
            </a:r>
            <a:r>
              <a:rPr lang="en-US" sz="2400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In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Jesus’s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death he is the lamb in his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ressurection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he is the doorway into God’s presence</a:t>
            </a:r>
            <a:endParaRPr lang="en-US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1Jn 5:7  For there are three that bear record in heaven, the Father, the Word, and the Holy Ghost: and these three are one.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1Jn 5:8  And there are three that bear witness in earth, the spirit, and the water, and the blood: and these three agree in one.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 rot="1326989">
            <a:off x="1993173" y="2920046"/>
            <a:ext cx="37443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Hyssop- Is symbolic of Faith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8991600" cy="373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Passover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12:5 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Your lamb shall be without blemish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a male of the first year: ye shall take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it out from the sheep, or from the goats: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905000"/>
            <a:ext cx="57912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The Lamb had to be a Male &amp; without Blemish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Black" pitchFamily="34" charset="0"/>
              </a:rPr>
              <a:t>Rom 5:18 Consequently, just as the result of one trespass was condemnation for all men, so also the result of one act of righteousness was justification that brings life for all men.</a:t>
            </a:r>
          </a:p>
          <a:p>
            <a:r>
              <a:rPr lang="en-US" dirty="0" smtClean="0">
                <a:latin typeface="Arial Black" pitchFamily="34" charset="0"/>
              </a:rPr>
              <a:t>Rom 5:19 For just as through the disobedience of the 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one man (ADAM) </a:t>
            </a:r>
            <a:r>
              <a:rPr lang="en-US" dirty="0" smtClean="0">
                <a:latin typeface="Arial Black" pitchFamily="34" charset="0"/>
              </a:rPr>
              <a:t>the many were made sinners, so also through the obedience of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one man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(JESUS) </a:t>
            </a:r>
            <a:r>
              <a:rPr lang="en-US" dirty="0" smtClean="0">
                <a:latin typeface="Arial Black" pitchFamily="34" charset="0"/>
              </a:rPr>
              <a:t>the many will be made righteous.</a:t>
            </a:r>
          </a:p>
          <a:p>
            <a:endParaRPr lang="en-US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12:7  And they shall take of the blood, and strike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it on the two side posts and on the upper door post of the houses, wherein they shall eat it. </a:t>
            </a:r>
          </a:p>
        </p:txBody>
      </p:sp>
      <p:pic>
        <p:nvPicPr>
          <p:cNvPr id="25" name="Picture 2" descr="O:\Mom song\passov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276600" cy="28194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4191000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The Blood must be applied with Hyssop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It speaks of Humility and the lowliness of faith which applies the Blood of Jesus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4724400"/>
            <a:ext cx="9144000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12:22  And ye shall take a bunch of hyssop, and dip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it in the blood that is in the basin, and strike the lintel and the two side posts with the blood that is in the basin; and none of you shall go out at the door of his house until the morning.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 descr="hyss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371600"/>
            <a:ext cx="58674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3733800"/>
            <a:ext cx="37443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Hyssop- Is symbolic of Faith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The Blood was never applied to the Bottom of the door we are not to trample underfoot the precious Blood of Jesus!</a:t>
            </a:r>
          </a:p>
        </p:txBody>
      </p:sp>
      <p:pic>
        <p:nvPicPr>
          <p:cNvPr id="10" name="Picture 9" descr="Christ over the doorpo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686790"/>
            <a:ext cx="3200400" cy="50188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9139734" flipV="1">
            <a:off x="6324565" y="4571777"/>
            <a:ext cx="2707769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Arial Black" pitchFamily="34" charset="0"/>
              </a:rPr>
              <a:t>Jesus is my Passover!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752600"/>
            <a:ext cx="5943600" cy="487680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Heb 10:29  How much worse (sterner and heavier) punishment do you suppose he will be judged to deserve who has spurned and [</a:t>
            </a:r>
            <a:r>
              <a:rPr lang="en-US" sz="2400" b="1" i="1" dirty="0" smtClean="0">
                <a:solidFill>
                  <a:schemeClr val="bg1"/>
                </a:solidFill>
                <a:latin typeface="Arial Black" pitchFamily="34" charset="0"/>
              </a:rPr>
              <a:t>thus] trampled underfoot the Son of God, and who has considered the covenant blood by which he was consecrated common and unhallowed, thus profaning it and insulting and outraging the [Holy] Spirit [Who imparts] grace (the unmerited favor and blessing of God)? [Exod. 24:8.] </a:t>
            </a: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1000"/>
            <a:ext cx="9144000" cy="14465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 12:13  And the blood shall be to you for a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token</a:t>
            </a:r>
            <a:r>
              <a:rPr lang="en-US" sz="2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upon the houses where ye </a:t>
            </a:r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are: and when I see the blood, I will pass over you, and the plague shall not be upon you to destroy you, when I smite the land of Egypt.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828800"/>
            <a:ext cx="8686800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e-IL" sz="2000" dirty="0" smtClean="0">
                <a:latin typeface="Arial Black" pitchFamily="34" charset="0"/>
              </a:rPr>
              <a:t>אות</a:t>
            </a:r>
            <a:r>
              <a:rPr lang="en-US" sz="2000" dirty="0" smtClean="0">
                <a:latin typeface="Arial Black" pitchFamily="34" charset="0"/>
              </a:rPr>
              <a:t>- '</a:t>
            </a:r>
            <a:r>
              <a:rPr lang="en-US" sz="2000" dirty="0" err="1" smtClean="0">
                <a:latin typeface="Arial Black" pitchFamily="34" charset="0"/>
              </a:rPr>
              <a:t>ôth</a:t>
            </a:r>
            <a:r>
              <a:rPr lang="en-US" sz="2000" dirty="0" smtClean="0">
                <a:latin typeface="Arial Black" pitchFamily="34" charset="0"/>
              </a:rPr>
              <a:t> –</a:t>
            </a:r>
            <a:r>
              <a:rPr lang="en-US" sz="2000" i="1" dirty="0" err="1" smtClean="0">
                <a:latin typeface="Arial Black" pitchFamily="34" charset="0"/>
              </a:rPr>
              <a:t>oth</a:t>
            </a:r>
            <a:r>
              <a:rPr lang="en-US" sz="2000" i="1" dirty="0" smtClean="0">
                <a:latin typeface="Arial Black" pitchFamily="34" charset="0"/>
              </a:rPr>
              <a:t> -Token</a:t>
            </a:r>
          </a:p>
          <a:p>
            <a:r>
              <a:rPr lang="en-US" sz="2000" dirty="0" smtClean="0">
                <a:latin typeface="Arial Black" pitchFamily="34" charset="0"/>
              </a:rPr>
              <a:t>Probably from </a:t>
            </a:r>
            <a:r>
              <a:rPr lang="en-US" sz="2000" u="sng" dirty="0" smtClean="0">
                <a:latin typeface="Arial Black" pitchFamily="34" charset="0"/>
              </a:rPr>
              <a:t>H225 (in the sense of </a:t>
            </a:r>
            <a:r>
              <a:rPr lang="en-US" sz="2000" i="1" u="sng" dirty="0" smtClean="0">
                <a:latin typeface="Arial Black" pitchFamily="34" charset="0"/>
              </a:rPr>
              <a:t>appearing); a signal (literally or figuratively), as a flag, beacon, monument, omen, prodigy, evidence, etc.: - mark, miracle, (en-) sign, token</a:t>
            </a:r>
            <a:r>
              <a:rPr lang="en-US" i="1" u="sng" dirty="0" smtClean="0"/>
              <a:t>.</a:t>
            </a: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4572000"/>
            <a:ext cx="23622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e-IL" sz="9600" dirty="0" smtClean="0">
                <a:latin typeface="Arial Black" pitchFamily="34" charset="0"/>
              </a:rPr>
              <a:t>אות</a:t>
            </a:r>
            <a:endParaRPr lang="en-US" sz="9600" dirty="0">
              <a:latin typeface="Arial Black" pitchFamily="34" charset="0"/>
            </a:endParaRPr>
          </a:p>
        </p:txBody>
      </p:sp>
      <p:pic>
        <p:nvPicPr>
          <p:cNvPr id="13" name="Picture 12" descr="ancient hebreww letter T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657600"/>
            <a:ext cx="2114550" cy="2114550"/>
          </a:xfrm>
          <a:prstGeom prst="rect">
            <a:avLst/>
          </a:prstGeom>
        </p:spPr>
      </p:pic>
      <p:pic>
        <p:nvPicPr>
          <p:cNvPr id="14" name="Picture 13" descr="ancient hebrew letter v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505200"/>
            <a:ext cx="1963270" cy="2209800"/>
          </a:xfrm>
          <a:prstGeom prst="rect">
            <a:avLst/>
          </a:prstGeom>
        </p:spPr>
      </p:pic>
      <p:pic>
        <p:nvPicPr>
          <p:cNvPr id="15" name="Picture 14" descr="Ale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3962400"/>
            <a:ext cx="1209675" cy="1495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5200" y="5791200"/>
            <a:ext cx="130035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Aleph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867400"/>
            <a:ext cx="90043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Vav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943600"/>
            <a:ext cx="87844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Tav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3505200"/>
            <a:ext cx="524662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Ancient Hebrew would look like this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3886200"/>
            <a:ext cx="249452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Modern Hebrew 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8686800" cy="160043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he-IL" sz="2000" dirty="0" smtClean="0">
                <a:latin typeface="Arial Black" pitchFamily="34" charset="0"/>
              </a:rPr>
              <a:t>אות</a:t>
            </a:r>
            <a:r>
              <a:rPr lang="en-US" sz="2000" dirty="0" smtClean="0">
                <a:latin typeface="Arial Black" pitchFamily="34" charset="0"/>
              </a:rPr>
              <a:t>- '</a:t>
            </a:r>
            <a:r>
              <a:rPr lang="en-US" sz="2000" dirty="0" err="1" smtClean="0">
                <a:latin typeface="Arial Black" pitchFamily="34" charset="0"/>
              </a:rPr>
              <a:t>ôth</a:t>
            </a:r>
            <a:r>
              <a:rPr lang="en-US" sz="2000" dirty="0" smtClean="0">
                <a:latin typeface="Arial Black" pitchFamily="34" charset="0"/>
              </a:rPr>
              <a:t> –</a:t>
            </a:r>
            <a:r>
              <a:rPr lang="en-US" sz="2000" i="1" dirty="0" err="1" smtClean="0">
                <a:latin typeface="Arial Black" pitchFamily="34" charset="0"/>
              </a:rPr>
              <a:t>oth</a:t>
            </a:r>
            <a:r>
              <a:rPr lang="en-US" sz="2000" i="1" dirty="0" smtClean="0">
                <a:latin typeface="Arial Black" pitchFamily="34" charset="0"/>
              </a:rPr>
              <a:t> -</a:t>
            </a:r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Token</a:t>
            </a:r>
          </a:p>
          <a:p>
            <a:r>
              <a:rPr lang="en-US" sz="2000" dirty="0" smtClean="0">
                <a:latin typeface="Arial Black" pitchFamily="34" charset="0"/>
              </a:rPr>
              <a:t>Probably from </a:t>
            </a:r>
            <a:r>
              <a:rPr lang="en-US" sz="2000" u="sng" dirty="0" smtClean="0">
                <a:latin typeface="Arial Black" pitchFamily="34" charset="0"/>
              </a:rPr>
              <a:t>H225 (in the sense of </a:t>
            </a:r>
            <a:r>
              <a:rPr lang="en-US" sz="2000" i="1" u="sng" dirty="0" smtClean="0">
                <a:latin typeface="Arial Black" pitchFamily="34" charset="0"/>
              </a:rPr>
              <a:t>appearing); a signal (literally or figuratively), as a flag, beacon, monument, omen, prodigy, evidence, etc.: - mark, miracle, (en-) sign, token</a:t>
            </a:r>
            <a:r>
              <a:rPr lang="en-US" i="1" u="sng" dirty="0" smtClean="0"/>
              <a:t>.</a:t>
            </a:r>
          </a:p>
          <a:p>
            <a:endParaRPr lang="en-US" dirty="0" smtClean="0"/>
          </a:p>
        </p:txBody>
      </p:sp>
      <p:pic>
        <p:nvPicPr>
          <p:cNvPr id="13" name="Picture 12" descr="ancient hebreww letter T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514600"/>
            <a:ext cx="2114550" cy="2114550"/>
          </a:xfrm>
          <a:prstGeom prst="rect">
            <a:avLst/>
          </a:prstGeom>
        </p:spPr>
      </p:pic>
      <p:pic>
        <p:nvPicPr>
          <p:cNvPr id="14" name="Picture 13" descr="ancient hebrew letter v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362200"/>
            <a:ext cx="1963270" cy="2209800"/>
          </a:xfrm>
          <a:prstGeom prst="rect">
            <a:avLst/>
          </a:prstGeom>
        </p:spPr>
      </p:pic>
      <p:pic>
        <p:nvPicPr>
          <p:cNvPr id="15" name="Picture 14" descr="Ale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743200"/>
            <a:ext cx="1209675" cy="1495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34200" y="2057400"/>
            <a:ext cx="130035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Aleph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2133600"/>
            <a:ext cx="90043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Vav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2057400"/>
            <a:ext cx="87844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Tav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4419600"/>
            <a:ext cx="240482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The Leader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4419600"/>
            <a:ext cx="14414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Nailed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4495800"/>
            <a:ext cx="23532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To the sign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257800"/>
            <a:ext cx="8077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This is the word used for the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Blood of the Lamb</a:t>
            </a:r>
            <a:r>
              <a:rPr lang="en-US" sz="2800" dirty="0" smtClean="0">
                <a:latin typeface="Arial Black" pitchFamily="34" charset="0"/>
              </a:rPr>
              <a:t> placed on the door post on Passover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Exodus 12:13 “Token” or Sign</a:t>
            </a:r>
            <a:endParaRPr lang="en-US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://www.thetravelingrichters.com/wp-content/uploads/2010/03/20100305A-001-Roasted-lamb-in-the-Tierra-del-Fuego-style-y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8382000" cy="37338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How the Passover Lamb must be Eaten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533400"/>
            <a:ext cx="9144000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12:8  And they shall eat the flesh in that night, roast with fire, and unleavened bread;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and with bitter herbs they shall eat it.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12:46  In one house shall it be eaten; thou shalt not carry forth aught of the flesh abroad out of the house; neither shall ye break a bone thereof.</a:t>
            </a:r>
            <a:endParaRPr lang="en-US" sz="20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1905000"/>
            <a:ext cx="8077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The Lamb should be eaten roasted with fire &amp; no bones Broken</a:t>
            </a:r>
          </a:p>
          <a:p>
            <a:r>
              <a:rPr lang="en-US" sz="1600" b="1" dirty="0" smtClean="0">
                <a:latin typeface="Arial Black" pitchFamily="34" charset="0"/>
              </a:rPr>
              <a:t>Heb 12:29  For our God </a:t>
            </a:r>
            <a:r>
              <a:rPr lang="en-US" sz="1600" b="1" i="1" dirty="0" smtClean="0">
                <a:latin typeface="Arial Black" pitchFamily="34" charset="0"/>
              </a:rPr>
              <a:t>is a consuming fire. </a:t>
            </a:r>
          </a:p>
          <a:p>
            <a:r>
              <a:rPr lang="en-US" sz="1600" dirty="0" smtClean="0">
                <a:latin typeface="Arial Black" pitchFamily="34" charset="0"/>
              </a:rPr>
              <a:t>Rev 1:15  And his feet like unto fine brass, as if they burned in a furnace; and his voice as the sound of many waters. </a:t>
            </a:r>
            <a:endParaRPr lang="en-US" sz="1600" dirty="0" smtClean="0"/>
          </a:p>
          <a:p>
            <a:endParaRPr lang="en-US" sz="1600" b="1" i="1" dirty="0" smtClean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488668"/>
            <a:ext cx="50265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Notice the roasting sticks are crosses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How the Passover Lamb must be Eaten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533400"/>
            <a:ext cx="9144000" cy="224676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12:8  And they shall eat the flesh in that night, roast with fire, and unleavened bread;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and with bitter herbs they shall eat it.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12:46  In one house shall it be eaten; thou shalt not carry forth aught of the flesh abroad out of the house; neither shall ye break a bone thereof. </a:t>
            </a:r>
          </a:p>
          <a:p>
            <a:endParaRPr lang="en-US" sz="20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8" descr="jesu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62200"/>
            <a:ext cx="4572000" cy="3657600"/>
          </a:xfrm>
          <a:prstGeom prst="rect">
            <a:avLst/>
          </a:prstGeom>
        </p:spPr>
      </p:pic>
      <p:pic>
        <p:nvPicPr>
          <p:cNvPr id="4098" name="Picture 2" descr="http://www.thetravelingrichters.com/wp-content/uploads/2010/03/20100305A-001-Roasted-lamb-in-the-Tierra-del-Fuego-style-yu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4572000" cy="3657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2362200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Psa</a:t>
            </a:r>
            <a:r>
              <a:rPr lang="en-US" dirty="0" smtClean="0">
                <a:latin typeface="Arial Black" pitchFamily="34" charset="0"/>
              </a:rPr>
              <a:t> 34:20  He </a:t>
            </a:r>
            <a:r>
              <a:rPr lang="en-US" dirty="0" err="1" smtClean="0">
                <a:latin typeface="Arial Black" pitchFamily="34" charset="0"/>
              </a:rPr>
              <a:t>keepeth</a:t>
            </a:r>
            <a:r>
              <a:rPr lang="en-US" dirty="0" smtClean="0">
                <a:latin typeface="Arial Black" pitchFamily="34" charset="0"/>
              </a:rPr>
              <a:t> all his bones: not one of them is broken.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Joh</a:t>
            </a:r>
            <a:r>
              <a:rPr lang="en-US" dirty="0" smtClean="0">
                <a:latin typeface="Arial Black" pitchFamily="34" charset="0"/>
              </a:rPr>
              <a:t> 19:32  Then came the soldiers, and broke the legs of the first, and of the other which was crucified with him. </a:t>
            </a:r>
          </a:p>
          <a:p>
            <a:r>
              <a:rPr lang="en-US" dirty="0" err="1" smtClean="0">
                <a:latin typeface="Arial Black" pitchFamily="34" charset="0"/>
              </a:rPr>
              <a:t>Joh</a:t>
            </a:r>
            <a:r>
              <a:rPr lang="en-US" dirty="0" smtClean="0">
                <a:latin typeface="Arial Black" pitchFamily="34" charset="0"/>
              </a:rPr>
              <a:t> 19:33  But when they came to Jesus, and saw that he was dead already, they broke not his legs: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Passover The Lamb without Spot 4</a:t>
            </a:r>
            <a:r>
              <a:rPr lang="en-US" sz="2400" b="1" cap="none" spc="0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th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Day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5538" name="Picture 2" descr="C:\pics\jes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43000"/>
            <a:ext cx="4876800" cy="4343400"/>
          </a:xfrm>
          <a:prstGeom prst="rect">
            <a:avLst/>
          </a:prstGeom>
          <a:noFill/>
        </p:spPr>
      </p:pic>
      <p:sp>
        <p:nvSpPr>
          <p:cNvPr id="28" name="Arc 27"/>
          <p:cNvSpPr/>
          <p:nvPr/>
        </p:nvSpPr>
        <p:spPr>
          <a:xfrm>
            <a:off x="5943600" y="4876800"/>
            <a:ext cx="2743200" cy="8382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Nisan 14</a:t>
            </a:r>
            <a:r>
              <a:rPr lang="en-US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Day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57200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Jesus experienced the fire of the cross</a:t>
            </a:r>
          </a:p>
          <a:p>
            <a:pPr marL="342900" indent="-342900"/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 12:8  And they shall eat the flesh in that night, roast with fire,</a:t>
            </a: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Mat 20:18  Behold, we go up to Jerusalem: and the Son of man shall be betrayed unto the chief priests and unto the scribes, and they shall condemn him to death,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Mat 20:19  And shall deliver him to the Gentiles to mock, and to scourge, and to crucify </a:t>
            </a:r>
            <a:r>
              <a:rPr lang="en-US" b="1" i="1" dirty="0" smtClean="0">
                <a:solidFill>
                  <a:schemeClr val="bg1"/>
                </a:solidFill>
                <a:latin typeface="Arial Black" pitchFamily="34" charset="0"/>
              </a:rPr>
              <a:t>him: and the third day he shall rise again.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pics\jesu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4876800" cy="4343400"/>
          </a:xfrm>
          <a:prstGeom prst="rect">
            <a:avLst/>
          </a:prstGeom>
          <a:noFill/>
        </p:spPr>
      </p:pic>
      <p:pic>
        <p:nvPicPr>
          <p:cNvPr id="4098" name="Picture 2" descr="http://www.thetravelingrichters.com/wp-content/uploads/2010/03/20100305A-001-Roasted-lamb-in-the-Tierra-del-Fuego-style-yu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752600"/>
            <a:ext cx="3886200" cy="4572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How the Passover Lamb must be Eaten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533400"/>
            <a:ext cx="9144000" cy="113877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12:8  And they shall eat the flesh in that night,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roast with fire,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and unleavened bread;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and with bitter herbs they shall eat it.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Mat 20:22  But Jesus answered and said, Ye know not what ye ask. Are ye able to drink of the cup that I shall drink of, and to be baptized with the baptism that I am baptized with? They say unto him, We are able.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1524000"/>
            <a:ext cx="914400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Arial Black" pitchFamily="34" charset="0"/>
              </a:rPr>
              <a:t>Joh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 6:53  Then Jesus said unto them, Verily, verily, I say unto you, Except ye eat the flesh of the Son of man, and drink his blood, ye have no life in you.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9144000" cy="365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228600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Passover</a:t>
            </a:r>
            <a:endParaRPr lang="en-US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6312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12:5 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Your lamb shall be without blemish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a male of the first year: ye shall take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it out from the sheep, or from the goats: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Exo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12:6  And ye shall keep it up until the fourteenth day of the same month: and the whole assembly of the congregation of Israel shall kill it in the evening.</a:t>
            </a:r>
            <a:endParaRPr lang="en-US" sz="20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03893"/>
            <a:ext cx="89916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The Lamb had to be “watched” for 4 days to ensure he was without blemish</a:t>
            </a:r>
          </a:p>
        </p:txBody>
      </p:sp>
      <p:pic>
        <p:nvPicPr>
          <p:cNvPr id="10" name="Picture 9" descr="binocular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648200"/>
            <a:ext cx="1981200" cy="11557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a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The Feast of Passover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 New Beginning through the Blood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434340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43200" y="342900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2819400" y="3810000"/>
            <a:ext cx="2743200" cy="8382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Nisan 10</a:t>
            </a:r>
            <a:r>
              <a:rPr lang="en-US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Day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4724400" y="3352800"/>
            <a:ext cx="2743200" cy="8382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4 Days Watch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6400800" y="3810000"/>
            <a:ext cx="2743200" cy="838200"/>
          </a:xfrm>
          <a:prstGeom prst="arc">
            <a:avLst>
              <a:gd name="adj1" fmla="val 10590067"/>
              <a:gd name="adj2" fmla="val 112212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Nisan 14</a:t>
            </a:r>
            <a:r>
              <a:rPr lang="en-US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Day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9144000" y="3124200"/>
            <a:ext cx="0" cy="990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0800000" flipV="1">
            <a:off x="609600" y="4419600"/>
            <a:ext cx="83058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Exo</a:t>
            </a:r>
            <a:r>
              <a:rPr lang="en-US" dirty="0" smtClean="0">
                <a:latin typeface="Arial Black" pitchFamily="34" charset="0"/>
              </a:rPr>
              <a:t> 12:6 ….kill it (The Lamb) in the evening. Literally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“Between the Evenings” or 3:00 PM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0" y="3505200"/>
            <a:ext cx="2743200" cy="1143000"/>
          </a:xfrm>
          <a:prstGeom prst="arc">
            <a:avLst>
              <a:gd name="adj1" fmla="val 10217090"/>
              <a:gd name="adj2" fmla="val 559931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7</a:t>
            </a:r>
            <a:r>
              <a:rPr lang="en-US" baseline="30000" dirty="0" smtClean="0">
                <a:latin typeface="Arial Black" pitchFamily="34" charset="0"/>
              </a:rPr>
              <a:t>th</a:t>
            </a:r>
            <a:r>
              <a:rPr lang="en-US" dirty="0" smtClean="0">
                <a:latin typeface="Arial Black" pitchFamily="34" charset="0"/>
              </a:rPr>
              <a:t> now 1</a:t>
            </a:r>
            <a:r>
              <a:rPr lang="en-US" baseline="30000" dirty="0" smtClean="0">
                <a:latin typeface="Arial Black" pitchFamily="34" charset="0"/>
              </a:rPr>
              <a:t>st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Mth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0" name="Picture 29" descr="binocul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105400"/>
            <a:ext cx="2209800" cy="1600200"/>
          </a:xfrm>
          <a:prstGeom prst="rect">
            <a:avLst/>
          </a:prstGeom>
        </p:spPr>
      </p:pic>
      <p:pic>
        <p:nvPicPr>
          <p:cNvPr id="31" name="Picture 30" descr="binocular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5257800"/>
            <a:ext cx="2743200" cy="16002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00200" y="5715000"/>
            <a:ext cx="3733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It’s amazing he’s perfect!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6324600"/>
            <a:ext cx="5334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I can’t find anything wrong with Him!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"/>
            <a:ext cx="8534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On The 10th day of Nisan 2000 years later</a:t>
            </a:r>
          </a:p>
          <a:p>
            <a:r>
              <a:rPr lang="en-US" sz="2800" dirty="0" smtClean="0">
                <a:latin typeface="Arial Black" pitchFamily="34" charset="0"/>
              </a:rPr>
              <a:t>Jesus rides into </a:t>
            </a:r>
            <a:r>
              <a:rPr lang="en-US" sz="2800" dirty="0" err="1" smtClean="0">
                <a:latin typeface="Arial Black" pitchFamily="34" charset="0"/>
              </a:rPr>
              <a:t>Jersulem</a:t>
            </a:r>
            <a:r>
              <a:rPr lang="en-US" sz="2800" dirty="0" smtClean="0">
                <a:latin typeface="Arial Black" pitchFamily="34" charset="0"/>
              </a:rPr>
              <a:t> on a donkey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1219200" y="1066800"/>
            <a:ext cx="6248400" cy="1524000"/>
          </a:xfrm>
          <a:prstGeom prst="blockArc">
            <a:avLst>
              <a:gd name="adj1" fmla="val 10899008"/>
              <a:gd name="adj2" fmla="val 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2000 Years Later</a:t>
            </a:r>
            <a:endParaRPr lang="en-US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6" descr="La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3962400" cy="2209800"/>
          </a:xfrm>
          <a:prstGeom prst="rect">
            <a:avLst/>
          </a:prstGeom>
        </p:spPr>
      </p:pic>
      <p:pic>
        <p:nvPicPr>
          <p:cNvPr id="40963" name="Picture 3" descr="C:\pics\Jesus on a don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3200400" cy="228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Mat 21:5  Tell ye the daughter of Zion, Behold, thy king cometh unto thee, meek, and sitting upon an ass, and a colt the foal of an ass.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Mat 21:6  And the disciples went, and did as Jesus commanded them,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Mat 21:7  And brought the ass, and the colt, and put on them their clothes, and they set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him thereon.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Mat 21:8  And a very great multitude spread their garments in the way; others cut down branches from the trees, and strewed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them in the way.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4089" y="1143000"/>
            <a:ext cx="2249911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10 Day of Nisan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43000"/>
            <a:ext cx="2249911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10 Day of Nisan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1828800"/>
            <a:ext cx="2133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Joh</a:t>
            </a:r>
            <a:r>
              <a:rPr lang="en-US" dirty="0" smtClean="0">
                <a:latin typeface="Arial Black" pitchFamily="34" charset="0"/>
              </a:rPr>
              <a:t> 1:29, …Behold the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Lamb of God</a:t>
            </a:r>
            <a:r>
              <a:rPr lang="en-US" dirty="0" smtClean="0">
                <a:latin typeface="Arial Black" pitchFamily="34" charset="0"/>
              </a:rPr>
              <a:t>, which </a:t>
            </a:r>
            <a:r>
              <a:rPr lang="en-US" dirty="0" err="1" smtClean="0">
                <a:latin typeface="Arial Black" pitchFamily="34" charset="0"/>
              </a:rPr>
              <a:t>taketh</a:t>
            </a:r>
            <a:r>
              <a:rPr lang="en-US" dirty="0" smtClean="0">
                <a:latin typeface="Arial Black" pitchFamily="34" charset="0"/>
              </a:rPr>
              <a:t> away the sin of the world.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Jesus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Gods Perfect Lamb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990600"/>
            <a:ext cx="4343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The lamb after 4 days was like a family Pet “Your lamb shall be without blemish”</a:t>
            </a:r>
            <a:endParaRPr lang="en-US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3010" name="Picture 2" descr="C:\pics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800600" cy="3810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800600" y="2209800"/>
            <a:ext cx="4343400" cy="286232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1Pe 1:18  Forasmuch as ye know that ye were not redeemed with corruptible things, </a:t>
            </a:r>
            <a:r>
              <a:rPr lang="en-US" i="1" dirty="0" smtClean="0">
                <a:solidFill>
                  <a:schemeClr val="bg1"/>
                </a:solidFill>
                <a:latin typeface="Arial Black" pitchFamily="34" charset="0"/>
              </a:rPr>
              <a:t>as silver and gold, from your vain conversation received by tradition from your fathers;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1Pe 1:19  But with the precious blood of Christ, as of a lamb without blemish and without spot: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3733800"/>
            <a:ext cx="47244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For 4 Days Jesus is in Jerusalem and is found without fault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800600"/>
            <a:ext cx="4572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b="1" dirty="0" err="1" smtClean="0">
                <a:latin typeface="Arial Black" pitchFamily="34" charset="0"/>
              </a:rPr>
              <a:t>Joh</a:t>
            </a:r>
            <a:r>
              <a:rPr lang="en-US" b="1" dirty="0" smtClean="0">
                <a:latin typeface="Arial Black" pitchFamily="34" charset="0"/>
              </a:rPr>
              <a:t> 14:30 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Hereafter I will not talk much with you: for the prince of this world cometh, and hath nothing in me.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b="1" dirty="0" err="1" smtClean="0"/>
              <a:t>Joh</a:t>
            </a:r>
            <a:r>
              <a:rPr lang="en-US" b="1" dirty="0" smtClean="0"/>
              <a:t> 8:46 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Who of you convicts Me of wrongdoing or finds Me guilty of sin? Then if I speak truth, why do you not believe Me [</a:t>
            </a: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trust Me, rely on, and adhere to Me]?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Jesus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Gods Perfect Lamb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826675"/>
            <a:ext cx="4343400" cy="2031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Joh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7:45  Then came the officers to the chief priests and Pharisees; and they said unto them, Why have ye not brought him? 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Arial Black" pitchFamily="34" charset="0"/>
              </a:rPr>
              <a:t>Joh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7:46  The officers answered,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Never man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spake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like this man.</a:t>
            </a:r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4034" name="Picture 2" descr="C:\pics\r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609600"/>
            <a:ext cx="4343400" cy="42672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09600"/>
            <a:ext cx="4800600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Pilate found no fault in him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" name="Picture 12" descr="pilat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4800600" cy="3048000"/>
          </a:xfrm>
          <a:prstGeom prst="rect">
            <a:avLst/>
          </a:prstGeom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4011067"/>
            <a:ext cx="4800600" cy="286232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Joh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18:28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Then led they Jesus from Caiaphas unto the hall of judgment: and it was early; and they themselves went not into the judgment hall, lest they should be defiled; but that they might eat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passover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Joh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18:38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Pilate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saith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unto him, What is truth? And when he had said this, he went out again unto the Jews,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saith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unto them,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I find in him no fault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all.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3642472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officers to the chief priests</a:t>
            </a:r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Jesus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Gods Perfect Lamb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09600"/>
            <a:ext cx="4800600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Pilates wife declared him to be Just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5011341"/>
            <a:ext cx="4800600" cy="184665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Mat 27:19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 When he was set down on the judgment seat, his wife sent unto him, saying, </a:t>
            </a:r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Have thou nothing to do with that just man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: for I have suffered many things this day in a dream because of him.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ilates wif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800600" cy="4038600"/>
          </a:xfrm>
          <a:prstGeom prst="rect">
            <a:avLst/>
          </a:prstGeom>
        </p:spPr>
      </p:pic>
      <p:pic>
        <p:nvPicPr>
          <p:cNvPr id="14" name="Picture 13" descr="Hero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609600"/>
            <a:ext cx="4343401" cy="2895600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76800" y="762000"/>
            <a:ext cx="3962400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Herod examined Jesus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800600" y="2672239"/>
            <a:ext cx="4343400" cy="418576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Luk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23:8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And when Herod saw Jesus, he was exceeding glad: for he was desirous to see him of a long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season,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because he had heard many things of him; and he hoped to have seen some miracle done by him. </a:t>
            </a:r>
            <a:r>
              <a:rPr lang="en-US" sz="1400" b="1" dirty="0" err="1" smtClean="0">
                <a:solidFill>
                  <a:schemeClr val="bg1"/>
                </a:solidFill>
                <a:latin typeface="Arial Black" pitchFamily="34" charset="0"/>
              </a:rPr>
              <a:t>Luk</a:t>
            </a:r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 23:9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en-US" sz="1400" dirty="0" smtClean="0">
                <a:solidFill>
                  <a:srgbClr val="FFFF00"/>
                </a:solidFill>
                <a:latin typeface="Arial Black" pitchFamily="34" charset="0"/>
              </a:rPr>
              <a:t>Then he questioned with him in many words; but he answered him nothing. 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Arial Black" pitchFamily="34" charset="0"/>
              </a:rPr>
              <a:t>Luk</a:t>
            </a:r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 23:10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 And the chief priests and scribes stood and vehemently accused him. 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Arial Black" pitchFamily="34" charset="0"/>
              </a:rPr>
              <a:t>Luk</a:t>
            </a:r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 23:11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 And Herod with his men of war set him at naught, and mocked </a:t>
            </a:r>
            <a:r>
              <a:rPr lang="en-US" sz="1400" i="1" dirty="0" smtClean="0">
                <a:solidFill>
                  <a:schemeClr val="bg1"/>
                </a:solidFill>
                <a:latin typeface="Arial Black" pitchFamily="34" charset="0"/>
              </a:rPr>
              <a:t>him,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and arrayed him in a gorgeous robe, and sent him again to Pilate. 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Arial Black" pitchFamily="34" charset="0"/>
              </a:rPr>
              <a:t>Luk</a:t>
            </a:r>
            <a:r>
              <a:rPr lang="en-US" sz="1400" b="1" dirty="0" smtClean="0">
                <a:solidFill>
                  <a:schemeClr val="bg1"/>
                </a:solidFill>
                <a:latin typeface="Arial Black" pitchFamily="34" charset="0"/>
              </a:rPr>
              <a:t> 23:12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  And the same day Pilate and Herod were made friends together: for before they were at enmity between themselves.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90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Jesus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Gods Perfect Lamb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09600"/>
            <a:ext cx="4800600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Judas declared him to be Innocent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4549676"/>
            <a:ext cx="4800600" cy="230832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Mat 27:3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 Then Judas, which had betrayed him, when he saw that he was condemned, repented himself, and brought again the thirty pieces of silver to the chief priests and elders,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</a:rPr>
              <a:t>Mat 27:4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Saying, </a:t>
            </a:r>
            <a:r>
              <a:rPr lang="en-US" sz="1600" dirty="0" smtClean="0">
                <a:solidFill>
                  <a:srgbClr val="FFFF00"/>
                </a:solidFill>
                <a:latin typeface="Arial Black" pitchFamily="34" charset="0"/>
              </a:rPr>
              <a:t>I have sinned in that I have betrayed the innocent blood.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And they said, What </a:t>
            </a:r>
            <a:r>
              <a:rPr lang="en-US" sz="1600" i="1" dirty="0" smtClean="0">
                <a:solidFill>
                  <a:schemeClr val="bg1"/>
                </a:solidFill>
                <a:latin typeface="Arial Black" pitchFamily="34" charset="0"/>
              </a:rPr>
              <a:t>is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 Black" pitchFamily="34" charset="0"/>
              </a:rPr>
              <a:t>that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to us? see thou </a:t>
            </a:r>
            <a:r>
              <a:rPr lang="en-US" sz="1600" i="1" dirty="0" smtClean="0">
                <a:solidFill>
                  <a:schemeClr val="bg1"/>
                </a:solidFill>
                <a:latin typeface="Arial Black" pitchFamily="34" charset="0"/>
              </a:rPr>
              <a:t>to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 Black" pitchFamily="34" charset="0"/>
              </a:rPr>
              <a:t>that.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9" descr="Juda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800599" cy="3581400"/>
          </a:xfrm>
          <a:prstGeom prst="rect">
            <a:avLst/>
          </a:prstGeom>
        </p:spPr>
      </p:pic>
      <p:pic>
        <p:nvPicPr>
          <p:cNvPr id="12" name="Picture 11" descr="repentant thief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609600"/>
            <a:ext cx="4343400" cy="335280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876800" y="3276600"/>
            <a:ext cx="4267200" cy="6463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The Repentant Thief declared him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 innocent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800600" y="3964900"/>
            <a:ext cx="4343400" cy="28931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Luk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23:39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And one of the malefactors which were hanged railed on him, saying, If thou be Christ, save thyself and us.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Luk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23:40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But the other answering rebuked him, saying, Dost not thou fear God, seeing thou art in the same condemnation?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Luk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23:41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And we indeed justly; for we receive the due reward of our deeds: but this man hath done nothing amiss.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Luk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23:42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 And he said unto Jesus, Lord, remember me when thou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comest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Georgia" pitchFamily="18" charset="0"/>
              </a:rPr>
              <a:t> into thy kingdom.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3302</Words>
  <Application>Microsoft Office PowerPoint</Application>
  <PresentationFormat>On-screen Show (4:3)</PresentationFormat>
  <Paragraphs>236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Pedreira</dc:creator>
  <cp:lastModifiedBy>jpedreira</cp:lastModifiedBy>
  <cp:revision>368</cp:revision>
  <dcterms:created xsi:type="dcterms:W3CDTF">2011-11-05T15:41:14Z</dcterms:created>
  <dcterms:modified xsi:type="dcterms:W3CDTF">2013-06-15T03:51:37Z</dcterms:modified>
</cp:coreProperties>
</file>