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50"/>
  </p:notesMasterIdLst>
  <p:sldIdLst>
    <p:sldId id="303" r:id="rId2"/>
    <p:sldId id="269" r:id="rId3"/>
    <p:sldId id="305" r:id="rId4"/>
    <p:sldId id="304" r:id="rId5"/>
    <p:sldId id="270" r:id="rId6"/>
    <p:sldId id="271" r:id="rId7"/>
    <p:sldId id="272" r:id="rId8"/>
    <p:sldId id="273" r:id="rId9"/>
    <p:sldId id="274" r:id="rId10"/>
    <p:sldId id="275" r:id="rId11"/>
    <p:sldId id="276" r:id="rId12"/>
    <p:sldId id="290" r:id="rId13"/>
    <p:sldId id="277" r:id="rId14"/>
    <p:sldId id="278" r:id="rId15"/>
    <p:sldId id="279" r:id="rId16"/>
    <p:sldId id="280" r:id="rId17"/>
    <p:sldId id="281" r:id="rId18"/>
    <p:sldId id="283" r:id="rId19"/>
    <p:sldId id="282" r:id="rId20"/>
    <p:sldId id="284" r:id="rId21"/>
    <p:sldId id="285" r:id="rId22"/>
    <p:sldId id="286" r:id="rId23"/>
    <p:sldId id="287" r:id="rId24"/>
    <p:sldId id="288" r:id="rId25"/>
    <p:sldId id="289" r:id="rId26"/>
    <p:sldId id="291" r:id="rId27"/>
    <p:sldId id="292" r:id="rId28"/>
    <p:sldId id="293" r:id="rId29"/>
    <p:sldId id="294" r:id="rId30"/>
    <p:sldId id="295" r:id="rId31"/>
    <p:sldId id="296" r:id="rId32"/>
    <p:sldId id="297" r:id="rId33"/>
    <p:sldId id="299" r:id="rId34"/>
    <p:sldId id="300" r:id="rId35"/>
    <p:sldId id="301" r:id="rId36"/>
    <p:sldId id="302" r:id="rId37"/>
    <p:sldId id="298" r:id="rId38"/>
    <p:sldId id="257" r:id="rId39"/>
    <p:sldId id="263" r:id="rId40"/>
    <p:sldId id="266" r:id="rId41"/>
    <p:sldId id="258" r:id="rId42"/>
    <p:sldId id="259" r:id="rId43"/>
    <p:sldId id="268" r:id="rId44"/>
    <p:sldId id="260" r:id="rId45"/>
    <p:sldId id="261" r:id="rId46"/>
    <p:sldId id="262" r:id="rId47"/>
    <p:sldId id="264" r:id="rId48"/>
    <p:sldId id="26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2EF25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4" autoAdjust="0"/>
    <p:restoredTop sz="94660"/>
  </p:normalViewPr>
  <p:slideViewPr>
    <p:cSldViewPr>
      <p:cViewPr varScale="1">
        <p:scale>
          <a:sx n="88" d="100"/>
          <a:sy n="88" d="100"/>
        </p:scale>
        <p:origin x="-10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F8E77-F44E-4D1C-93EF-EB1EE5C34B3F}" type="datetimeFigureOut">
              <a:rPr lang="en-US" smtClean="0"/>
              <a:pPr/>
              <a:t>5/31/2013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F6C70-E6F6-42C7-A920-5DB06F8E83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A5FA0B0-C59A-4128-9345-C1663A7AC1D8}" type="datetimeFigureOut">
              <a:rPr lang="en-US" smtClean="0"/>
              <a:pPr/>
              <a:t>5/31/2013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14D3AC10-C185-4E9E-BB80-213AC16DB7B2}"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5FA0B0-C59A-4128-9345-C1663A7AC1D8}" type="datetimeFigureOut">
              <a:rPr lang="en-US" smtClean="0"/>
              <a:pPr/>
              <a:t>5/31/2013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5FA0B0-C59A-4128-9345-C1663A7AC1D8}" type="datetimeFigureOut">
              <a:rPr lang="en-US" smtClean="0"/>
              <a:pPr/>
              <a:t>5/31/2013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5FA0B0-C59A-4128-9345-C1663A7AC1D8}" type="datetimeFigureOut">
              <a:rPr lang="en-US" smtClean="0"/>
              <a:pPr/>
              <a:t>5/31/2013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5FA0B0-C59A-4128-9345-C1663A7AC1D8}" type="datetimeFigureOut">
              <a:rPr lang="en-US" smtClean="0"/>
              <a:pPr/>
              <a:t>5/31/2013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14D3AC10-C185-4E9E-BB80-213AC16DB7B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5FA0B0-C59A-4128-9345-C1663A7AC1D8}" type="datetimeFigureOut">
              <a:rPr lang="en-US" smtClean="0"/>
              <a:pPr/>
              <a:t>5/31/2013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A5FA0B0-C59A-4128-9345-C1663A7AC1D8}" type="datetimeFigureOut">
              <a:rPr lang="en-US" smtClean="0"/>
              <a:pPr/>
              <a:t>5/31/2013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5FA0B0-C59A-4128-9345-C1663A7AC1D8}" type="datetimeFigureOut">
              <a:rPr lang="en-US" smtClean="0"/>
              <a:pPr/>
              <a:t>5/31/2013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FA0B0-C59A-4128-9345-C1663A7AC1D8}" type="datetimeFigureOut">
              <a:rPr lang="en-US" smtClean="0"/>
              <a:pPr/>
              <a:t>5/31/2013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5FA0B0-C59A-4128-9345-C1663A7AC1D8}" type="datetimeFigureOut">
              <a:rPr lang="en-US" smtClean="0"/>
              <a:pPr/>
              <a:t>5/31/2013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5FA0B0-C59A-4128-9345-C1663A7AC1D8}" type="datetimeFigureOut">
              <a:rPr lang="en-US" smtClean="0"/>
              <a:pPr/>
              <a:t>5/31/2013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A5FA0B0-C59A-4128-9345-C1663A7AC1D8}" type="datetimeFigureOut">
              <a:rPr lang="en-US" smtClean="0"/>
              <a:pPr/>
              <a:t>5/31/2013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4D3AC10-C185-4E9E-BB80-213AC16DB7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1600200"/>
            <a:ext cx="8305800" cy="923330"/>
          </a:xfrm>
          <a:prstGeom prst="rect">
            <a:avLst/>
          </a:prstGeom>
          <a:noFill/>
        </p:spPr>
        <p:txBody>
          <a:bodyPr wrap="square" rtlCol="0">
            <a:spAutoFit/>
          </a:bodyPr>
          <a:lstStyle/>
          <a:p>
            <a:endParaRPr lang="en-US" b="1" dirty="0" smtClean="0"/>
          </a:p>
          <a:p>
            <a:endParaRPr lang="en-US" b="1" dirty="0" smtClean="0"/>
          </a:p>
          <a:p>
            <a:endParaRPr lang="en-US" dirty="0"/>
          </a:p>
        </p:txBody>
      </p:sp>
      <p:sp>
        <p:nvSpPr>
          <p:cNvPr id="12" name="TextBox 11"/>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The Feasts of The Lord</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16" name="Rectangle 15"/>
          <p:cNvSpPr/>
          <p:nvPr/>
        </p:nvSpPr>
        <p:spPr>
          <a:xfrm>
            <a:off x="0" y="762000"/>
            <a:ext cx="9144000" cy="830997"/>
          </a:xfrm>
          <a:prstGeom prst="rect">
            <a:avLst/>
          </a:prstGeom>
          <a:solidFill>
            <a:srgbClr val="FFFF00"/>
          </a:solidFill>
        </p:spPr>
        <p:txBody>
          <a:bodyPr wrap="square">
            <a:spAutoFit/>
          </a:bodyPr>
          <a:lstStyle/>
          <a:p>
            <a:r>
              <a:rPr lang="en-US" sz="2400" b="1" dirty="0" smtClean="0">
                <a:latin typeface="Arial Black" pitchFamily="34" charset="0"/>
              </a:rPr>
              <a:t>The Bible calls the Feasts the </a:t>
            </a:r>
            <a:r>
              <a:rPr lang="en-US" sz="2400" b="1" dirty="0" smtClean="0">
                <a:solidFill>
                  <a:srgbClr val="FF0000"/>
                </a:solidFill>
                <a:latin typeface="Arial Black" pitchFamily="34" charset="0"/>
              </a:rPr>
              <a:t>“Feasts of the Lord” </a:t>
            </a:r>
            <a:r>
              <a:rPr lang="en-US" sz="2400" b="1" dirty="0" smtClean="0">
                <a:latin typeface="Arial Black" pitchFamily="34" charset="0"/>
              </a:rPr>
              <a:t>not the Feasts of Israel</a:t>
            </a:r>
          </a:p>
        </p:txBody>
      </p:sp>
      <p:sp>
        <p:nvSpPr>
          <p:cNvPr id="7" name="Rectangle 6"/>
          <p:cNvSpPr/>
          <p:nvPr/>
        </p:nvSpPr>
        <p:spPr>
          <a:xfrm>
            <a:off x="0" y="4919008"/>
            <a:ext cx="9144000" cy="1938992"/>
          </a:xfrm>
          <a:prstGeom prst="rect">
            <a:avLst/>
          </a:prstGeom>
          <a:solidFill>
            <a:srgbClr val="FFFF00"/>
          </a:solidFill>
        </p:spPr>
        <p:txBody>
          <a:bodyPr wrap="square">
            <a:spAutoFit/>
          </a:bodyPr>
          <a:lstStyle/>
          <a:p>
            <a:r>
              <a:rPr lang="en-US" sz="2400" dirty="0" smtClean="0">
                <a:latin typeface="Arial Black" pitchFamily="34" charset="0"/>
              </a:rPr>
              <a:t>Lev 23:2  Speak unto the children of Israel, and say unto them, </a:t>
            </a:r>
            <a:r>
              <a:rPr lang="en-US" sz="2400" i="1" dirty="0" smtClean="0">
                <a:latin typeface="Arial Black" pitchFamily="34" charset="0"/>
              </a:rPr>
              <a:t>Concerning the </a:t>
            </a:r>
            <a:r>
              <a:rPr lang="en-US" sz="2400" i="1" dirty="0" smtClean="0">
                <a:solidFill>
                  <a:srgbClr val="FF0000"/>
                </a:solidFill>
                <a:latin typeface="Arial Black" pitchFamily="34" charset="0"/>
              </a:rPr>
              <a:t>feasts of the LORD</a:t>
            </a:r>
            <a:r>
              <a:rPr lang="en-US" sz="2400" i="1" dirty="0" smtClean="0">
                <a:latin typeface="Arial Black" pitchFamily="34" charset="0"/>
              </a:rPr>
              <a:t>, which ye shall proclaim to be holy convocations, even these are my feasts. </a:t>
            </a:r>
          </a:p>
          <a:p>
            <a:endParaRPr lang="en-US" sz="2400" b="1" u="sng" dirty="0" smtClean="0">
              <a:latin typeface="Arial Black" pitchFamily="34" charset="0"/>
            </a:endParaRPr>
          </a:p>
        </p:txBody>
      </p:sp>
      <p:sp>
        <p:nvSpPr>
          <p:cNvPr id="8" name="Rectangle 7"/>
          <p:cNvSpPr/>
          <p:nvPr/>
        </p:nvSpPr>
        <p:spPr>
          <a:xfrm>
            <a:off x="0" y="1905000"/>
            <a:ext cx="9144000" cy="461665"/>
          </a:xfrm>
          <a:prstGeom prst="rect">
            <a:avLst/>
          </a:prstGeom>
          <a:solidFill>
            <a:srgbClr val="FFFF00"/>
          </a:solidFill>
        </p:spPr>
        <p:txBody>
          <a:bodyPr wrap="square">
            <a:spAutoFit/>
          </a:bodyPr>
          <a:lstStyle/>
          <a:p>
            <a:r>
              <a:rPr lang="en-US" sz="2400" b="1" dirty="0" smtClean="0">
                <a:latin typeface="Arial Black" pitchFamily="34" charset="0"/>
              </a:rPr>
              <a:t>The Feasts are for every believer not just Israel</a:t>
            </a:r>
          </a:p>
        </p:txBody>
      </p:sp>
      <p:pic>
        <p:nvPicPr>
          <p:cNvPr id="9" name="Picture 8" descr="thCAACUGWK.jpg"/>
          <p:cNvPicPr>
            <a:picLocks noChangeAspect="1"/>
          </p:cNvPicPr>
          <p:nvPr/>
        </p:nvPicPr>
        <p:blipFill>
          <a:blip r:embed="rId2" cstate="print"/>
          <a:stretch>
            <a:fillRect/>
          </a:stretch>
        </p:blipFill>
        <p:spPr>
          <a:xfrm>
            <a:off x="1295400" y="2438400"/>
            <a:ext cx="6324600" cy="2371725"/>
          </a:xfrm>
          <a:prstGeom prst="rect">
            <a:avLst/>
          </a:prstGeom>
        </p:spPr>
      </p:pic>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954107"/>
          </a:xfrm>
          <a:prstGeom prst="rect">
            <a:avLst/>
          </a:prstGeom>
          <a:solidFill>
            <a:srgbClr val="0070C0"/>
          </a:solidFill>
        </p:spPr>
        <p:txBody>
          <a:bodyPr wrap="square" rtlCol="0">
            <a:spAutoFit/>
          </a:bodyPr>
          <a:lstStyle/>
          <a:p>
            <a:pPr algn="ctr"/>
            <a:r>
              <a:rPr lang="en-US" sz="2800" b="1" dirty="0" smtClean="0">
                <a:ln w="10541" cmpd="sng">
                  <a:solidFill>
                    <a:schemeClr val="accent1">
                      <a:shade val="88000"/>
                      <a:satMod val="110000"/>
                    </a:schemeClr>
                  </a:solidFill>
                  <a:prstDash val="solid"/>
                </a:ln>
                <a:solidFill>
                  <a:srgbClr val="FFFF00"/>
                </a:solidFill>
                <a:latin typeface="Arial Black" pitchFamily="34" charset="0"/>
              </a:rPr>
              <a:t>There are 5 Major parts of the </a:t>
            </a:r>
            <a:r>
              <a:rPr lang="en-US" sz="2800" b="1" dirty="0" err="1" smtClean="0">
                <a:ln w="10541" cmpd="sng">
                  <a:solidFill>
                    <a:schemeClr val="accent1">
                      <a:shade val="88000"/>
                      <a:satMod val="110000"/>
                    </a:schemeClr>
                  </a:solidFill>
                  <a:prstDash val="solid"/>
                </a:ln>
                <a:solidFill>
                  <a:srgbClr val="FFFF00"/>
                </a:solidFill>
                <a:latin typeface="Arial Black" pitchFamily="34" charset="0"/>
              </a:rPr>
              <a:t>Mosiac</a:t>
            </a:r>
            <a:r>
              <a:rPr lang="en-US" sz="2800" b="1" dirty="0" smtClean="0">
                <a:ln w="10541" cmpd="sng">
                  <a:solidFill>
                    <a:schemeClr val="accent1">
                      <a:shade val="88000"/>
                      <a:satMod val="110000"/>
                    </a:schemeClr>
                  </a:solidFill>
                  <a:prstDash val="solid"/>
                </a:ln>
                <a:solidFill>
                  <a:srgbClr val="FFFF00"/>
                </a:solidFill>
                <a:latin typeface="Arial Black" pitchFamily="34" charset="0"/>
              </a:rPr>
              <a:t> Covenant</a:t>
            </a:r>
            <a:endParaRPr lang="en-US" sz="28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4" name="Rectangle 3"/>
          <p:cNvSpPr/>
          <p:nvPr/>
        </p:nvSpPr>
        <p:spPr>
          <a:xfrm>
            <a:off x="0" y="533400"/>
            <a:ext cx="3124200" cy="584775"/>
          </a:xfrm>
          <a:prstGeom prst="rect">
            <a:avLst/>
          </a:prstGeom>
          <a:solidFill>
            <a:srgbClr val="FFFF00"/>
          </a:solidFill>
        </p:spPr>
        <p:txBody>
          <a:bodyPr wrap="square">
            <a:spAutoFit/>
          </a:bodyPr>
          <a:lstStyle/>
          <a:p>
            <a:r>
              <a:rPr lang="en-US" sz="1600" i="1" dirty="0" smtClean="0">
                <a:latin typeface="Arial Black" pitchFamily="34" charset="0"/>
              </a:rPr>
              <a:t>The Law, Moral ,Civil, and Dietary</a:t>
            </a:r>
          </a:p>
        </p:txBody>
      </p:sp>
      <p:pic>
        <p:nvPicPr>
          <p:cNvPr id="7" name="Picture 6" descr="ten commandments.jpg"/>
          <p:cNvPicPr>
            <a:picLocks noChangeAspect="1"/>
          </p:cNvPicPr>
          <p:nvPr/>
        </p:nvPicPr>
        <p:blipFill>
          <a:blip r:embed="rId2" cstate="print"/>
          <a:stretch>
            <a:fillRect/>
          </a:stretch>
        </p:blipFill>
        <p:spPr>
          <a:xfrm>
            <a:off x="0" y="1066800"/>
            <a:ext cx="3124200" cy="1828800"/>
          </a:xfrm>
          <a:prstGeom prst="rect">
            <a:avLst/>
          </a:prstGeom>
        </p:spPr>
      </p:pic>
      <p:sp>
        <p:nvSpPr>
          <p:cNvPr id="8" name="Rectangle 7"/>
          <p:cNvSpPr/>
          <p:nvPr/>
        </p:nvSpPr>
        <p:spPr>
          <a:xfrm>
            <a:off x="5562600" y="609600"/>
            <a:ext cx="3581400" cy="338554"/>
          </a:xfrm>
          <a:prstGeom prst="rect">
            <a:avLst/>
          </a:prstGeom>
          <a:solidFill>
            <a:srgbClr val="FFFF00"/>
          </a:solidFill>
        </p:spPr>
        <p:txBody>
          <a:bodyPr wrap="square">
            <a:spAutoFit/>
          </a:bodyPr>
          <a:lstStyle/>
          <a:p>
            <a:r>
              <a:rPr lang="en-US" sz="1600" i="1" dirty="0" smtClean="0">
                <a:latin typeface="Arial Black" pitchFamily="34" charset="0"/>
              </a:rPr>
              <a:t>The  Tabernacle of Moses</a:t>
            </a:r>
          </a:p>
        </p:txBody>
      </p:sp>
      <p:pic>
        <p:nvPicPr>
          <p:cNvPr id="9" name="Picture 8" descr="tabernacle.jpg"/>
          <p:cNvPicPr>
            <a:picLocks noChangeAspect="1"/>
          </p:cNvPicPr>
          <p:nvPr/>
        </p:nvPicPr>
        <p:blipFill>
          <a:blip r:embed="rId3" cstate="print"/>
          <a:stretch>
            <a:fillRect/>
          </a:stretch>
        </p:blipFill>
        <p:spPr>
          <a:xfrm>
            <a:off x="5638800" y="990600"/>
            <a:ext cx="3505200" cy="2514600"/>
          </a:xfrm>
          <a:prstGeom prst="rect">
            <a:avLst/>
          </a:prstGeom>
        </p:spPr>
      </p:pic>
      <p:sp>
        <p:nvSpPr>
          <p:cNvPr id="10" name="Rectangle 9"/>
          <p:cNvSpPr/>
          <p:nvPr/>
        </p:nvSpPr>
        <p:spPr>
          <a:xfrm>
            <a:off x="0" y="3048000"/>
            <a:ext cx="3124200" cy="338554"/>
          </a:xfrm>
          <a:prstGeom prst="rect">
            <a:avLst/>
          </a:prstGeom>
          <a:solidFill>
            <a:srgbClr val="FFFF00"/>
          </a:solidFill>
        </p:spPr>
        <p:txBody>
          <a:bodyPr wrap="square">
            <a:spAutoFit/>
          </a:bodyPr>
          <a:lstStyle/>
          <a:p>
            <a:r>
              <a:rPr lang="en-US" sz="1600" i="1" dirty="0" smtClean="0">
                <a:latin typeface="Arial Black" pitchFamily="34" charset="0"/>
              </a:rPr>
              <a:t>The Sacrificial Offerings</a:t>
            </a:r>
          </a:p>
        </p:txBody>
      </p:sp>
      <p:pic>
        <p:nvPicPr>
          <p:cNvPr id="11" name="Picture 10" descr="sacrificial offerings.jpg"/>
          <p:cNvPicPr>
            <a:picLocks noChangeAspect="1"/>
          </p:cNvPicPr>
          <p:nvPr/>
        </p:nvPicPr>
        <p:blipFill>
          <a:blip r:embed="rId4" cstate="print"/>
          <a:stretch>
            <a:fillRect/>
          </a:stretch>
        </p:blipFill>
        <p:spPr>
          <a:xfrm>
            <a:off x="0" y="3505200"/>
            <a:ext cx="3124200" cy="2438400"/>
          </a:xfrm>
          <a:prstGeom prst="rect">
            <a:avLst/>
          </a:prstGeom>
        </p:spPr>
      </p:pic>
      <p:sp>
        <p:nvSpPr>
          <p:cNvPr id="12" name="Rectangle 11"/>
          <p:cNvSpPr/>
          <p:nvPr/>
        </p:nvSpPr>
        <p:spPr>
          <a:xfrm>
            <a:off x="5638800" y="3581400"/>
            <a:ext cx="3505200" cy="584775"/>
          </a:xfrm>
          <a:prstGeom prst="rect">
            <a:avLst/>
          </a:prstGeom>
          <a:solidFill>
            <a:srgbClr val="FFFF00"/>
          </a:solidFill>
        </p:spPr>
        <p:txBody>
          <a:bodyPr wrap="square">
            <a:spAutoFit/>
          </a:bodyPr>
          <a:lstStyle/>
          <a:p>
            <a:r>
              <a:rPr lang="en-US" sz="1600" i="1" dirty="0" smtClean="0">
                <a:latin typeface="Arial Black" pitchFamily="34" charset="0"/>
              </a:rPr>
              <a:t>The Aaronic and Levitical Priesthood</a:t>
            </a:r>
          </a:p>
        </p:txBody>
      </p:sp>
      <p:pic>
        <p:nvPicPr>
          <p:cNvPr id="13" name="Picture 12" descr="The Aaronic and Levitical Priesthood.jpg"/>
          <p:cNvPicPr>
            <a:picLocks noChangeAspect="1"/>
          </p:cNvPicPr>
          <p:nvPr/>
        </p:nvPicPr>
        <p:blipFill>
          <a:blip r:embed="rId5" cstate="print"/>
          <a:stretch>
            <a:fillRect/>
          </a:stretch>
        </p:blipFill>
        <p:spPr>
          <a:xfrm>
            <a:off x="5638800" y="4267200"/>
            <a:ext cx="3505200" cy="2209800"/>
          </a:xfrm>
          <a:prstGeom prst="rect">
            <a:avLst/>
          </a:prstGeom>
        </p:spPr>
      </p:pic>
      <p:sp>
        <p:nvSpPr>
          <p:cNvPr id="14" name="Rectangle 13"/>
          <p:cNvSpPr/>
          <p:nvPr/>
        </p:nvSpPr>
        <p:spPr>
          <a:xfrm>
            <a:off x="3276600" y="1066800"/>
            <a:ext cx="2209800" cy="584775"/>
          </a:xfrm>
          <a:prstGeom prst="rect">
            <a:avLst/>
          </a:prstGeom>
          <a:solidFill>
            <a:srgbClr val="FFFF00"/>
          </a:solidFill>
        </p:spPr>
        <p:txBody>
          <a:bodyPr wrap="square">
            <a:spAutoFit/>
          </a:bodyPr>
          <a:lstStyle/>
          <a:p>
            <a:r>
              <a:rPr lang="en-US" sz="1600" i="1" dirty="0" smtClean="0">
                <a:latin typeface="Arial Black" pitchFamily="34" charset="0"/>
              </a:rPr>
              <a:t>The  Feasts of the Lord</a:t>
            </a:r>
          </a:p>
        </p:txBody>
      </p:sp>
      <p:sp>
        <p:nvSpPr>
          <p:cNvPr id="15" name="TextBox 14"/>
          <p:cNvSpPr txBox="1"/>
          <p:nvPr/>
        </p:nvSpPr>
        <p:spPr>
          <a:xfrm>
            <a:off x="3200400" y="1828800"/>
            <a:ext cx="2362200" cy="2954655"/>
          </a:xfrm>
          <a:prstGeom prst="rect">
            <a:avLst/>
          </a:prstGeom>
          <a:solidFill>
            <a:srgbClr val="FFFF00"/>
          </a:solidFill>
        </p:spPr>
        <p:txBody>
          <a:bodyPr wrap="square" rtlCol="0">
            <a:spAutoFit/>
          </a:bodyPr>
          <a:lstStyle/>
          <a:p>
            <a:endParaRPr lang="en-US" b="1" dirty="0" smtClean="0"/>
          </a:p>
          <a:p>
            <a:r>
              <a:rPr lang="en-US" sz="1100" b="1" u="sng" dirty="0" smtClean="0">
                <a:latin typeface="Arial Black" pitchFamily="34" charset="0"/>
              </a:rPr>
              <a:t>Spring Feasts </a:t>
            </a:r>
            <a:endParaRPr lang="en-US" sz="1100" b="1" u="sng" dirty="0">
              <a:latin typeface="Arial Black" pitchFamily="34" charset="0"/>
            </a:endParaRPr>
          </a:p>
          <a:p>
            <a:r>
              <a:rPr lang="en-US" sz="1100" b="1" dirty="0" smtClean="0">
                <a:latin typeface="Arial Black" pitchFamily="34" charset="0"/>
              </a:rPr>
              <a:t>1. PASSOVER </a:t>
            </a:r>
          </a:p>
          <a:p>
            <a:r>
              <a:rPr lang="en-US" sz="1100" b="1" dirty="0" smtClean="0">
                <a:latin typeface="Arial Black" pitchFamily="34" charset="0"/>
              </a:rPr>
              <a:t>2. FEAST OF UNLEAVENED BREAD </a:t>
            </a:r>
          </a:p>
          <a:p>
            <a:r>
              <a:rPr lang="en-US" sz="1100" b="1" dirty="0" smtClean="0">
                <a:latin typeface="Arial Black" pitchFamily="34" charset="0"/>
              </a:rPr>
              <a:t>3. FEAST OF FIRSTFRUITS </a:t>
            </a:r>
          </a:p>
          <a:p>
            <a:r>
              <a:rPr lang="en-US" sz="1100" b="1" dirty="0" smtClean="0">
                <a:latin typeface="Arial Black" pitchFamily="34" charset="0"/>
              </a:rPr>
              <a:t>4. FEAST OF PENTECOST (WEEKS)</a:t>
            </a:r>
          </a:p>
          <a:p>
            <a:endParaRPr lang="en-US" sz="1100" b="1" dirty="0"/>
          </a:p>
          <a:p>
            <a:r>
              <a:rPr lang="en-US" sz="1100" b="1" u="sng" dirty="0" smtClean="0">
                <a:latin typeface="Arial Black" pitchFamily="34" charset="0"/>
              </a:rPr>
              <a:t>Fall Feasts</a:t>
            </a:r>
          </a:p>
          <a:p>
            <a:r>
              <a:rPr lang="en-US" sz="1100" b="1" dirty="0" smtClean="0">
                <a:latin typeface="Arial Black" pitchFamily="34" charset="0"/>
              </a:rPr>
              <a:t>5. FEAST OF TRUMPETS </a:t>
            </a:r>
          </a:p>
          <a:p>
            <a:r>
              <a:rPr lang="en-US" sz="1100" b="1" dirty="0" smtClean="0">
                <a:latin typeface="Arial Black" pitchFamily="34" charset="0"/>
              </a:rPr>
              <a:t>6. DAY OF ATONEMENT </a:t>
            </a:r>
          </a:p>
          <a:p>
            <a:r>
              <a:rPr lang="en-US" sz="1100" b="1" dirty="0" smtClean="0">
                <a:latin typeface="Arial Black" pitchFamily="34" charset="0"/>
              </a:rPr>
              <a:t>7. FEAST OF TABERNACLES </a:t>
            </a:r>
          </a:p>
          <a:p>
            <a:endParaRPr lang="en-US" b="1" dirty="0" smtClean="0"/>
          </a:p>
          <a:p>
            <a:endParaRPr lang="en-US" dirty="0"/>
          </a:p>
        </p:txBody>
      </p:sp>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584775"/>
          </a:xfrm>
          <a:prstGeom prst="rect">
            <a:avLst/>
          </a:prstGeom>
          <a:solidFill>
            <a:srgbClr val="0070C0"/>
          </a:solidFill>
        </p:spPr>
        <p:txBody>
          <a:bodyPr wrap="square" rtlCol="0">
            <a:spAutoFit/>
          </a:bodyPr>
          <a:lstStyle/>
          <a:p>
            <a:pPr algn="ctr"/>
            <a:r>
              <a:rPr lang="en-US" sz="3200" b="1" dirty="0" smtClean="0">
                <a:ln w="10541" cmpd="sng">
                  <a:solidFill>
                    <a:schemeClr val="accent1">
                      <a:shade val="88000"/>
                      <a:satMod val="110000"/>
                    </a:schemeClr>
                  </a:solidFill>
                  <a:prstDash val="solid"/>
                </a:ln>
                <a:solidFill>
                  <a:srgbClr val="FFFF00"/>
                </a:solidFill>
                <a:latin typeface="Arial Black" pitchFamily="34" charset="0"/>
              </a:rPr>
              <a:t>The Feasts are the part we are </a:t>
            </a:r>
            <a:r>
              <a:rPr lang="en-US" sz="3200" b="1" dirty="0" err="1" smtClean="0">
                <a:ln w="10541" cmpd="sng">
                  <a:solidFill>
                    <a:schemeClr val="accent1">
                      <a:shade val="88000"/>
                      <a:satMod val="110000"/>
                    </a:schemeClr>
                  </a:solidFill>
                  <a:prstDash val="solid"/>
                </a:ln>
                <a:solidFill>
                  <a:srgbClr val="FFFF00"/>
                </a:solidFill>
                <a:latin typeface="Arial Black" pitchFamily="34" charset="0"/>
              </a:rPr>
              <a:t>studing</a:t>
            </a:r>
            <a:r>
              <a:rPr lang="en-US" sz="3200" b="1" dirty="0" smtClean="0">
                <a:ln w="10541" cmpd="sng">
                  <a:solidFill>
                    <a:schemeClr val="accent1">
                      <a:shade val="88000"/>
                      <a:satMod val="110000"/>
                    </a:schemeClr>
                  </a:solidFill>
                  <a:prstDash val="solid"/>
                </a:ln>
                <a:solidFill>
                  <a:srgbClr val="FFFF00"/>
                </a:solidFill>
                <a:latin typeface="Arial Black" pitchFamily="34" charset="0"/>
              </a:rPr>
              <a:t> </a:t>
            </a:r>
            <a:endParaRPr lang="en-US" sz="32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685800"/>
            <a:ext cx="9144000" cy="1200329"/>
          </a:xfrm>
          <a:prstGeom prst="rect">
            <a:avLst/>
          </a:prstGeom>
          <a:solidFill>
            <a:srgbClr val="FFFF00"/>
          </a:solidFill>
        </p:spPr>
        <p:txBody>
          <a:bodyPr wrap="square" rtlCol="0">
            <a:spAutoFit/>
          </a:bodyPr>
          <a:lstStyle/>
          <a:p>
            <a:r>
              <a:rPr lang="en-US" b="1" dirty="0" smtClean="0">
                <a:latin typeface="Arial Black" pitchFamily="34" charset="0"/>
              </a:rPr>
              <a:t>Psa 89:15  (AMP) Blessed (happy, fortunate, to be envied) are the people who know the joyful sound [</a:t>
            </a:r>
            <a:r>
              <a:rPr lang="en-US" b="1" i="1" dirty="0" smtClean="0">
                <a:latin typeface="Arial Black" pitchFamily="34" charset="0"/>
              </a:rPr>
              <a:t>who understand and appreciate the spiritual blessings symbolized by the feasts]; they walk, O Lord, in the light and favor of Your countenance! </a:t>
            </a:r>
            <a:endParaRPr lang="en-US" dirty="0">
              <a:latin typeface="Arial Black" pitchFamily="34" charset="0"/>
            </a:endParaRPr>
          </a:p>
        </p:txBody>
      </p:sp>
      <p:sp>
        <p:nvSpPr>
          <p:cNvPr id="4" name="Rectangle 3"/>
          <p:cNvSpPr/>
          <p:nvPr/>
        </p:nvSpPr>
        <p:spPr>
          <a:xfrm>
            <a:off x="0" y="5934670"/>
            <a:ext cx="9144000" cy="923330"/>
          </a:xfrm>
          <a:prstGeom prst="rect">
            <a:avLst/>
          </a:prstGeom>
          <a:solidFill>
            <a:srgbClr val="FFFF00"/>
          </a:solidFill>
        </p:spPr>
        <p:txBody>
          <a:bodyPr wrap="square">
            <a:spAutoFit/>
          </a:bodyPr>
          <a:lstStyle/>
          <a:p>
            <a:r>
              <a:rPr lang="en-US" dirty="0" smtClean="0">
                <a:latin typeface="Arial Black" pitchFamily="34" charset="0"/>
              </a:rPr>
              <a:t>Hos 8:12 (AMP)  I wrote for him the ten thousand things of My law, but they are counted as a strange thing [</a:t>
            </a:r>
            <a:r>
              <a:rPr lang="en-US" i="1" dirty="0" smtClean="0">
                <a:latin typeface="Arial Black" pitchFamily="34" charset="0"/>
              </a:rPr>
              <a:t>as something which does not concern him]. </a:t>
            </a:r>
          </a:p>
        </p:txBody>
      </p:sp>
      <p:pic>
        <p:nvPicPr>
          <p:cNvPr id="7" name="Picture 6" descr="Bible study.jpg"/>
          <p:cNvPicPr>
            <a:picLocks noChangeAspect="1"/>
          </p:cNvPicPr>
          <p:nvPr/>
        </p:nvPicPr>
        <p:blipFill>
          <a:blip r:embed="rId2" cstate="print"/>
          <a:stretch>
            <a:fillRect/>
          </a:stretch>
        </p:blipFill>
        <p:spPr>
          <a:xfrm>
            <a:off x="228600" y="1981200"/>
            <a:ext cx="8610600" cy="2743199"/>
          </a:xfrm>
          <a:prstGeom prst="rect">
            <a:avLst/>
          </a:prstGeom>
        </p:spPr>
      </p:pic>
      <p:sp>
        <p:nvSpPr>
          <p:cNvPr id="8" name="Rectangle 7"/>
          <p:cNvSpPr/>
          <p:nvPr/>
        </p:nvSpPr>
        <p:spPr>
          <a:xfrm>
            <a:off x="0" y="4800600"/>
            <a:ext cx="9144000" cy="646331"/>
          </a:xfrm>
          <a:prstGeom prst="rect">
            <a:avLst/>
          </a:prstGeom>
          <a:solidFill>
            <a:srgbClr val="FFFF00"/>
          </a:solidFill>
        </p:spPr>
        <p:txBody>
          <a:bodyPr wrap="square">
            <a:spAutoFit/>
          </a:bodyPr>
          <a:lstStyle/>
          <a:p>
            <a:r>
              <a:rPr lang="en-US" i="1" dirty="0" smtClean="0">
                <a:latin typeface="Arial Black" pitchFamily="34" charset="0"/>
              </a:rPr>
              <a:t>Many believers are like Israel and count the study of the Feasts as a strange thing</a:t>
            </a:r>
          </a:p>
        </p:txBody>
      </p:sp>
      <p:sp>
        <p:nvSpPr>
          <p:cNvPr id="9" name="Rectangle 8"/>
          <p:cNvSpPr/>
          <p:nvPr/>
        </p:nvSpPr>
        <p:spPr>
          <a:xfrm rot="20601659">
            <a:off x="2061849" y="2275156"/>
            <a:ext cx="2102701" cy="338554"/>
          </a:xfrm>
          <a:prstGeom prst="rect">
            <a:avLst/>
          </a:prstGeom>
          <a:solidFill>
            <a:srgbClr val="FFFF00"/>
          </a:solidFill>
        </p:spPr>
        <p:txBody>
          <a:bodyPr wrap="square">
            <a:spAutoFit/>
          </a:bodyPr>
          <a:lstStyle/>
          <a:p>
            <a:r>
              <a:rPr lang="en-US" sz="1600" i="1" dirty="0" smtClean="0">
                <a:latin typeface="Arial Black" pitchFamily="34" charset="0"/>
              </a:rPr>
              <a:t>I love the Feasts</a:t>
            </a:r>
          </a:p>
        </p:txBody>
      </p:sp>
      <p:sp>
        <p:nvSpPr>
          <p:cNvPr id="10" name="Rectangle 9"/>
          <p:cNvSpPr/>
          <p:nvPr/>
        </p:nvSpPr>
        <p:spPr>
          <a:xfrm rot="20542509">
            <a:off x="5587150" y="3446972"/>
            <a:ext cx="2726023" cy="584775"/>
          </a:xfrm>
          <a:prstGeom prst="rect">
            <a:avLst/>
          </a:prstGeom>
          <a:solidFill>
            <a:srgbClr val="FFFF00"/>
          </a:solidFill>
        </p:spPr>
        <p:txBody>
          <a:bodyPr wrap="square">
            <a:spAutoFit/>
          </a:bodyPr>
          <a:lstStyle/>
          <a:p>
            <a:r>
              <a:rPr lang="en-US" sz="1600" i="1" dirty="0" smtClean="0">
                <a:latin typeface="Arial Black" pitchFamily="34" charset="0"/>
              </a:rPr>
              <a:t>The only Feast I know is Chick-</a:t>
            </a:r>
            <a:r>
              <a:rPr lang="en-US" sz="1600" i="1" dirty="0" err="1" smtClean="0">
                <a:latin typeface="Arial Black" pitchFamily="34" charset="0"/>
              </a:rPr>
              <a:t>Fil</a:t>
            </a:r>
            <a:r>
              <a:rPr lang="en-US" sz="1600" i="1" dirty="0" smtClean="0">
                <a:latin typeface="Arial Black" pitchFamily="34" charset="0"/>
              </a:rPr>
              <a:t>-A</a:t>
            </a:r>
          </a:p>
        </p:txBody>
      </p:sp>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685800"/>
            <a:ext cx="9144000" cy="1015663"/>
          </a:xfrm>
          <a:prstGeom prst="rect">
            <a:avLst/>
          </a:prstGeom>
          <a:solidFill>
            <a:srgbClr val="FFFF00"/>
          </a:solidFill>
        </p:spPr>
        <p:txBody>
          <a:bodyPr wrap="square" rtlCol="0">
            <a:spAutoFit/>
          </a:bodyPr>
          <a:lstStyle/>
          <a:p>
            <a:pPr algn="ctr"/>
            <a:r>
              <a:rPr lang="en-US" dirty="0" smtClean="0">
                <a:latin typeface="Arial Black" pitchFamily="34" charset="0"/>
              </a:rPr>
              <a:t>The Bible says we are to proclaim the Feasts</a:t>
            </a:r>
          </a:p>
          <a:p>
            <a:r>
              <a:rPr lang="en-US" b="1" dirty="0" smtClean="0"/>
              <a:t>Lev 23:4  These are the set feasts or appointed seasons of the Lord, holy convocations you shall </a:t>
            </a:r>
            <a:r>
              <a:rPr lang="en-US" sz="2400" b="1" dirty="0" smtClean="0"/>
              <a:t>proclaim</a:t>
            </a:r>
            <a:r>
              <a:rPr lang="en-US" b="1" dirty="0" smtClean="0"/>
              <a:t> at their stated times: </a:t>
            </a:r>
            <a:endParaRPr lang="en-US" b="1" dirty="0">
              <a:latin typeface="Arial Black" pitchFamily="34" charset="0"/>
            </a:endParaRPr>
          </a:p>
        </p:txBody>
      </p:sp>
      <p:sp>
        <p:nvSpPr>
          <p:cNvPr id="4" name="Rectangle 3"/>
          <p:cNvSpPr/>
          <p:nvPr/>
        </p:nvSpPr>
        <p:spPr>
          <a:xfrm>
            <a:off x="0" y="5103674"/>
            <a:ext cx="9144000" cy="1754326"/>
          </a:xfrm>
          <a:prstGeom prst="rect">
            <a:avLst/>
          </a:prstGeom>
          <a:solidFill>
            <a:srgbClr val="FFFF00"/>
          </a:solidFill>
        </p:spPr>
        <p:txBody>
          <a:bodyPr wrap="square">
            <a:spAutoFit/>
          </a:bodyPr>
          <a:lstStyle/>
          <a:p>
            <a:r>
              <a:rPr lang="en-US" b="1" dirty="0" smtClean="0"/>
              <a:t>Strongs 7121- qârâ‘ </a:t>
            </a:r>
            <a:r>
              <a:rPr lang="en-US" b="1" i="1" dirty="0" smtClean="0"/>
              <a:t>kaw-raw‘</a:t>
            </a:r>
          </a:p>
          <a:p>
            <a:r>
              <a:rPr lang="en-US" b="1" u="sng" dirty="0" smtClean="0">
                <a:latin typeface="Arial Black" pitchFamily="34" charset="0"/>
              </a:rPr>
              <a:t>The idea of </a:t>
            </a:r>
            <a:r>
              <a:rPr lang="en-US" b="1" i="1" u="sng" dirty="0" smtClean="0">
                <a:latin typeface="Arial Black" pitchFamily="34" charset="0"/>
              </a:rPr>
              <a:t>accosting a person met); to call out to (that is, properly address by name, but used in a wide variety of applications): - bewray [self], that are bidden, call (for, forth, self, upon), cry (unto), (be) famous, guest, invite, mention, (give) name, preach, (make) proclaim (-ation), pronounce, publish, read, renowned, say.</a:t>
            </a:r>
            <a:endParaRPr lang="en-US" b="1" i="1" dirty="0" smtClean="0">
              <a:latin typeface="Arial Black" pitchFamily="34" charset="0"/>
            </a:endParaRPr>
          </a:p>
        </p:txBody>
      </p:sp>
      <p:pic>
        <p:nvPicPr>
          <p:cNvPr id="9" name="Picture 8" descr="town crier.jpg"/>
          <p:cNvPicPr>
            <a:picLocks noChangeAspect="1"/>
          </p:cNvPicPr>
          <p:nvPr/>
        </p:nvPicPr>
        <p:blipFill>
          <a:blip r:embed="rId2" cstate="print"/>
          <a:stretch>
            <a:fillRect/>
          </a:stretch>
        </p:blipFill>
        <p:spPr>
          <a:xfrm>
            <a:off x="762000" y="1828800"/>
            <a:ext cx="7315200" cy="3200400"/>
          </a:xfrm>
          <a:prstGeom prst="rect">
            <a:avLst/>
          </a:prstGeom>
        </p:spPr>
      </p:pic>
      <p:sp>
        <p:nvSpPr>
          <p:cNvPr id="11" name="Flowchart: Extract 10"/>
          <p:cNvSpPr/>
          <p:nvPr/>
        </p:nvSpPr>
        <p:spPr>
          <a:xfrm rot="4216256">
            <a:off x="3212634" y="2549838"/>
            <a:ext cx="1569262" cy="2716455"/>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20601659">
            <a:off x="2593777" y="3789089"/>
            <a:ext cx="2173026" cy="338554"/>
          </a:xfrm>
          <a:prstGeom prst="rect">
            <a:avLst/>
          </a:prstGeom>
          <a:solidFill>
            <a:srgbClr val="FFFF00"/>
          </a:solidFill>
        </p:spPr>
        <p:txBody>
          <a:bodyPr wrap="square">
            <a:spAutoFit/>
          </a:bodyPr>
          <a:lstStyle/>
          <a:p>
            <a:r>
              <a:rPr lang="en-US" sz="1600" i="1" dirty="0" smtClean="0">
                <a:latin typeface="Arial Black" pitchFamily="34" charset="0"/>
              </a:rPr>
              <a:t>Study the Feasts!</a:t>
            </a:r>
          </a:p>
        </p:txBody>
      </p:sp>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838200"/>
            <a:ext cx="9144000" cy="2031325"/>
          </a:xfrm>
          <a:prstGeom prst="rect">
            <a:avLst/>
          </a:prstGeom>
          <a:solidFill>
            <a:srgbClr val="FFFF00"/>
          </a:solidFill>
        </p:spPr>
        <p:txBody>
          <a:bodyPr wrap="square" rtlCol="0">
            <a:spAutoFit/>
          </a:bodyPr>
          <a:lstStyle/>
          <a:p>
            <a:pPr marL="342900" indent="-342900">
              <a:buAutoNum type="arabicParenR"/>
            </a:pPr>
            <a:r>
              <a:rPr lang="en-US" b="1" dirty="0" smtClean="0">
                <a:solidFill>
                  <a:srgbClr val="FF0000"/>
                </a:solidFill>
                <a:latin typeface="Arial Black" pitchFamily="34" charset="0"/>
              </a:rPr>
              <a:t>They are part of the scriptures</a:t>
            </a:r>
          </a:p>
          <a:p>
            <a:pPr marL="342900" indent="-342900"/>
            <a:r>
              <a:rPr lang="en-US" b="1" dirty="0" smtClean="0"/>
              <a:t>2Ti 3:16  Every Scripture is God-breathed (given by His inspiration) and profitable for instruction, for reproof and conviction of sin, for correction of error and discipline in obedience, [</a:t>
            </a:r>
            <a:r>
              <a:rPr lang="en-US" b="1" i="1" dirty="0" smtClean="0"/>
              <a:t>and] for training in righteousness (in holy living, in conformity to God's will in thought, purpose, and action), </a:t>
            </a:r>
          </a:p>
          <a:p>
            <a:r>
              <a:rPr lang="en-US" b="1" dirty="0" smtClean="0"/>
              <a:t>2Ti 3:17  So that the man of God may be complete and proficient, well fitted and thoroughly equipped for every good work. </a:t>
            </a:r>
          </a:p>
        </p:txBody>
      </p:sp>
      <p:sp>
        <p:nvSpPr>
          <p:cNvPr id="9" name="TextBox 8"/>
          <p:cNvSpPr txBox="1"/>
          <p:nvPr/>
        </p:nvSpPr>
        <p:spPr>
          <a:xfrm>
            <a:off x="0" y="4826675"/>
            <a:ext cx="9144000" cy="2031325"/>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2) They are a shadow of things to come </a:t>
            </a:r>
          </a:p>
          <a:p>
            <a:r>
              <a:rPr lang="en-US" b="1" dirty="0" smtClean="0"/>
              <a:t>Col 2:16  Therefore let no one sit in judgment on you in matters of food and drink, or with regard to a feast day or a New Moon or a Sabbath. </a:t>
            </a:r>
          </a:p>
          <a:p>
            <a:r>
              <a:rPr lang="en-US" b="1" dirty="0" smtClean="0"/>
              <a:t>Col 2:17  Such [</a:t>
            </a:r>
            <a:r>
              <a:rPr lang="en-US" b="1" i="1" dirty="0" smtClean="0"/>
              <a:t>things] are only the shadow of things that are to come, and they have only a symbolic value. But the reality (the substance, the solid fact of what is foreshadowed, the body of it) belongs to Christ. </a:t>
            </a:r>
          </a:p>
          <a:p>
            <a:endParaRPr lang="en-US" b="1" dirty="0" smtClean="0">
              <a:latin typeface="Arial Black" pitchFamily="34" charset="0"/>
            </a:endParaRPr>
          </a:p>
        </p:txBody>
      </p:sp>
      <p:pic>
        <p:nvPicPr>
          <p:cNvPr id="10" name="Picture 9" descr="bible1.jpg"/>
          <p:cNvPicPr>
            <a:picLocks noChangeAspect="1"/>
          </p:cNvPicPr>
          <p:nvPr/>
        </p:nvPicPr>
        <p:blipFill>
          <a:blip r:embed="rId2" cstate="print"/>
          <a:stretch>
            <a:fillRect/>
          </a:stretch>
        </p:blipFill>
        <p:spPr>
          <a:xfrm>
            <a:off x="152400" y="2895600"/>
            <a:ext cx="4038600" cy="1676400"/>
          </a:xfrm>
          <a:prstGeom prst="rect">
            <a:avLst/>
          </a:prstGeom>
        </p:spPr>
      </p:pic>
      <p:pic>
        <p:nvPicPr>
          <p:cNvPr id="11" name="Picture 10" descr="shadow of a hand.jpg"/>
          <p:cNvPicPr>
            <a:picLocks noChangeAspect="1"/>
          </p:cNvPicPr>
          <p:nvPr/>
        </p:nvPicPr>
        <p:blipFill>
          <a:blip r:embed="rId3" cstate="print"/>
          <a:stretch>
            <a:fillRect/>
          </a:stretch>
        </p:blipFill>
        <p:spPr>
          <a:xfrm>
            <a:off x="4876800" y="2895600"/>
            <a:ext cx="3962400" cy="1752600"/>
          </a:xfrm>
          <a:prstGeom prst="rect">
            <a:avLst/>
          </a:prstGeom>
        </p:spPr>
      </p:pic>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762000"/>
            <a:ext cx="9144000" cy="1477328"/>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2) Shadow continued</a:t>
            </a:r>
          </a:p>
          <a:p>
            <a:r>
              <a:rPr lang="en-US" b="1" dirty="0" smtClean="0"/>
              <a:t>Heb 10:1 (AMP) FOR SINCE the Law has merely a rude outline (foreshadowing) of the good things to come--instead of fully expressing those things--it can never by offering the same sacrifices continually year after year make perfect those who approach [</a:t>
            </a:r>
            <a:r>
              <a:rPr lang="en-US" b="1" i="1" dirty="0" smtClean="0"/>
              <a:t>its altars]. </a:t>
            </a:r>
          </a:p>
        </p:txBody>
      </p:sp>
      <p:sp>
        <p:nvSpPr>
          <p:cNvPr id="9" name="TextBox 8"/>
          <p:cNvSpPr txBox="1"/>
          <p:nvPr/>
        </p:nvSpPr>
        <p:spPr>
          <a:xfrm>
            <a:off x="0" y="4272677"/>
            <a:ext cx="9144000" cy="2585323"/>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3) They are a Prophetic types </a:t>
            </a:r>
          </a:p>
          <a:p>
            <a:r>
              <a:rPr lang="en-US" b="1" dirty="0" smtClean="0"/>
              <a:t>1Co 10:6  Now these things are examples (warnings and admonitions) for us not to desire or crave or covet or lust after evil and carnal things as they did. [</a:t>
            </a:r>
            <a:r>
              <a:rPr lang="en-US" b="1" i="1" dirty="0" smtClean="0"/>
              <a:t>Num. 11:4, 34.]</a:t>
            </a:r>
          </a:p>
          <a:p>
            <a:endParaRPr lang="en-US" dirty="0" smtClean="0"/>
          </a:p>
          <a:p>
            <a:r>
              <a:rPr lang="en-US" b="1" dirty="0" smtClean="0"/>
              <a:t>Mat 5:17  Do not think that I have come to do away with or undo the Law or the Prophets; I have come not to do away with or undo but to complete and fulfill them. </a:t>
            </a:r>
          </a:p>
          <a:p>
            <a:r>
              <a:rPr lang="en-US" b="1" dirty="0" smtClean="0"/>
              <a:t>Mat 5:18  For truly I tell you, until the sky and earth pass away and perish, not one smallest letter nor one little hook [</a:t>
            </a:r>
            <a:r>
              <a:rPr lang="en-US" b="1" i="1" dirty="0" smtClean="0"/>
              <a:t>identifying certain Hebrew letters] will pass from the Law until all things [it foreshadows] are accomplished. </a:t>
            </a:r>
            <a:endParaRPr lang="en-US" b="1" dirty="0" smtClean="0">
              <a:latin typeface="Arial Black" pitchFamily="34" charset="0"/>
            </a:endParaRPr>
          </a:p>
        </p:txBody>
      </p:sp>
      <p:pic>
        <p:nvPicPr>
          <p:cNvPr id="8" name="Picture 7" descr="shadow of a hand.jpg"/>
          <p:cNvPicPr>
            <a:picLocks noChangeAspect="1"/>
          </p:cNvPicPr>
          <p:nvPr/>
        </p:nvPicPr>
        <p:blipFill>
          <a:blip r:embed="rId2" cstate="print"/>
          <a:stretch>
            <a:fillRect/>
          </a:stretch>
        </p:blipFill>
        <p:spPr>
          <a:xfrm>
            <a:off x="152400" y="2286000"/>
            <a:ext cx="1447800" cy="1828800"/>
          </a:xfrm>
          <a:prstGeom prst="rect">
            <a:avLst/>
          </a:prstGeom>
        </p:spPr>
      </p:pic>
      <p:pic>
        <p:nvPicPr>
          <p:cNvPr id="12" name="Picture 11" descr="traditional Noah's ark.jpg"/>
          <p:cNvPicPr>
            <a:picLocks noChangeAspect="1"/>
          </p:cNvPicPr>
          <p:nvPr/>
        </p:nvPicPr>
        <p:blipFill>
          <a:blip r:embed="rId3" cstate="print"/>
          <a:stretch>
            <a:fillRect/>
          </a:stretch>
        </p:blipFill>
        <p:spPr>
          <a:xfrm>
            <a:off x="1676400" y="2286000"/>
            <a:ext cx="1447800" cy="1847850"/>
          </a:xfrm>
          <a:prstGeom prst="rect">
            <a:avLst/>
          </a:prstGeom>
        </p:spPr>
      </p:pic>
      <p:pic>
        <p:nvPicPr>
          <p:cNvPr id="13" name="Picture 12" descr="tabernacle.jpg"/>
          <p:cNvPicPr>
            <a:picLocks noChangeAspect="1"/>
          </p:cNvPicPr>
          <p:nvPr/>
        </p:nvPicPr>
        <p:blipFill>
          <a:blip r:embed="rId4" cstate="print"/>
          <a:stretch>
            <a:fillRect/>
          </a:stretch>
        </p:blipFill>
        <p:spPr>
          <a:xfrm>
            <a:off x="6096000" y="2286000"/>
            <a:ext cx="1371600" cy="1828800"/>
          </a:xfrm>
          <a:prstGeom prst="rect">
            <a:avLst/>
          </a:prstGeom>
        </p:spPr>
      </p:pic>
      <p:pic>
        <p:nvPicPr>
          <p:cNvPr id="14" name="Picture 13" descr="through the red sea.jpg"/>
          <p:cNvPicPr>
            <a:picLocks noChangeAspect="1"/>
          </p:cNvPicPr>
          <p:nvPr/>
        </p:nvPicPr>
        <p:blipFill>
          <a:blip r:embed="rId5" cstate="print"/>
          <a:stretch>
            <a:fillRect/>
          </a:stretch>
        </p:blipFill>
        <p:spPr>
          <a:xfrm>
            <a:off x="4648200" y="2286000"/>
            <a:ext cx="1371600" cy="1828800"/>
          </a:xfrm>
          <a:prstGeom prst="rect">
            <a:avLst/>
          </a:prstGeom>
        </p:spPr>
      </p:pic>
      <p:pic>
        <p:nvPicPr>
          <p:cNvPr id="15" name="Picture 14" descr="abraham.jpg"/>
          <p:cNvPicPr>
            <a:picLocks noChangeAspect="1"/>
          </p:cNvPicPr>
          <p:nvPr/>
        </p:nvPicPr>
        <p:blipFill>
          <a:blip r:embed="rId6" cstate="print"/>
          <a:stretch>
            <a:fillRect/>
          </a:stretch>
        </p:blipFill>
        <p:spPr>
          <a:xfrm>
            <a:off x="3200400" y="2286000"/>
            <a:ext cx="1371600" cy="1828800"/>
          </a:xfrm>
          <a:prstGeom prst="rect">
            <a:avLst/>
          </a:prstGeom>
        </p:spPr>
      </p:pic>
      <p:pic>
        <p:nvPicPr>
          <p:cNvPr id="16" name="Picture 15" descr="bth_Jesus_on_white_horse1.jpg"/>
          <p:cNvPicPr>
            <a:picLocks noChangeAspect="1"/>
          </p:cNvPicPr>
          <p:nvPr/>
        </p:nvPicPr>
        <p:blipFill>
          <a:blip r:embed="rId7" cstate="print"/>
          <a:stretch>
            <a:fillRect/>
          </a:stretch>
        </p:blipFill>
        <p:spPr>
          <a:xfrm>
            <a:off x="7543800" y="2286000"/>
            <a:ext cx="1447800" cy="1828800"/>
          </a:xfrm>
          <a:prstGeom prst="rect">
            <a:avLst/>
          </a:prstGeom>
        </p:spPr>
      </p:pic>
    </p:spTree>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762000"/>
            <a:ext cx="9144000" cy="1200329"/>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4) They are for our Learning</a:t>
            </a:r>
          </a:p>
          <a:p>
            <a:r>
              <a:rPr lang="en-US" b="1" dirty="0" smtClean="0"/>
              <a:t>Rom 15:4  For whatever was thus written in former days was written for our instruction, that by [</a:t>
            </a:r>
            <a:r>
              <a:rPr lang="en-US" b="1" i="1" dirty="0" smtClean="0"/>
              <a:t>our steadfast and patient] endurance and the encouragement [drawn] from the Scriptures we might hold fast to and cherish hope. </a:t>
            </a:r>
            <a:endParaRPr lang="en-US" b="1" dirty="0" smtClean="0">
              <a:solidFill>
                <a:srgbClr val="FF0000"/>
              </a:solidFill>
              <a:latin typeface="Arial Black" pitchFamily="34" charset="0"/>
            </a:endParaRPr>
          </a:p>
        </p:txBody>
      </p:sp>
      <p:sp>
        <p:nvSpPr>
          <p:cNvPr id="9" name="TextBox 8"/>
          <p:cNvSpPr txBox="1"/>
          <p:nvPr/>
        </p:nvSpPr>
        <p:spPr>
          <a:xfrm>
            <a:off x="0" y="4191000"/>
            <a:ext cx="9144000" cy="2862322"/>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5) Christ Jesus fulfilled them literally </a:t>
            </a:r>
          </a:p>
          <a:p>
            <a:r>
              <a:rPr lang="en-US" b="1" dirty="0" smtClean="0"/>
              <a:t>Luk 24:25  And [</a:t>
            </a:r>
            <a:r>
              <a:rPr lang="en-US" b="1" i="1" dirty="0" smtClean="0"/>
              <a:t>Jesus] said to them, O foolish ones [sluggish in mind, dull of perception] and slow of heart to believe (adhere to and trust in and rely on) everything that the prophets have spoken! </a:t>
            </a:r>
          </a:p>
          <a:p>
            <a:r>
              <a:rPr lang="en-US" b="1" dirty="0" smtClean="0"/>
              <a:t>Luk 24:26  Was it not necessary and essentially fitting that the Christ (the Messiah) should suffer all these things before entering into His glory (His majesty and splendor)? </a:t>
            </a:r>
          </a:p>
          <a:p>
            <a:r>
              <a:rPr lang="en-US" b="1" dirty="0" err="1" smtClean="0"/>
              <a:t>Luk</a:t>
            </a:r>
            <a:r>
              <a:rPr lang="en-US" b="1" dirty="0" smtClean="0"/>
              <a:t> 24:27  Then beginning with Moses and [</a:t>
            </a:r>
            <a:r>
              <a:rPr lang="en-US" b="1" i="1" dirty="0" smtClean="0"/>
              <a:t>throughout] all the Prophets, He went on explaining and interpreting to them in all the Scriptures the things concerning and referring to Himself. </a:t>
            </a:r>
            <a:endParaRPr lang="en-US" b="1" dirty="0" smtClean="0">
              <a:solidFill>
                <a:srgbClr val="FF0000"/>
              </a:solidFill>
              <a:latin typeface="Arial Black" pitchFamily="34" charset="0"/>
            </a:endParaRPr>
          </a:p>
        </p:txBody>
      </p:sp>
      <p:pic>
        <p:nvPicPr>
          <p:cNvPr id="8" name="Picture 7" descr="shadow of a hand.jpg"/>
          <p:cNvPicPr>
            <a:picLocks noChangeAspect="1"/>
          </p:cNvPicPr>
          <p:nvPr/>
        </p:nvPicPr>
        <p:blipFill>
          <a:blip r:embed="rId2" cstate="print"/>
          <a:stretch>
            <a:fillRect/>
          </a:stretch>
        </p:blipFill>
        <p:spPr>
          <a:xfrm>
            <a:off x="152400" y="2286000"/>
            <a:ext cx="1447800" cy="1828800"/>
          </a:xfrm>
          <a:prstGeom prst="rect">
            <a:avLst/>
          </a:prstGeom>
        </p:spPr>
      </p:pic>
      <p:pic>
        <p:nvPicPr>
          <p:cNvPr id="12" name="Picture 11" descr="traditional Noah's ark.jpg"/>
          <p:cNvPicPr>
            <a:picLocks noChangeAspect="1"/>
          </p:cNvPicPr>
          <p:nvPr/>
        </p:nvPicPr>
        <p:blipFill>
          <a:blip r:embed="rId3" cstate="print"/>
          <a:stretch>
            <a:fillRect/>
          </a:stretch>
        </p:blipFill>
        <p:spPr>
          <a:xfrm>
            <a:off x="1676400" y="2286000"/>
            <a:ext cx="1447800" cy="1847850"/>
          </a:xfrm>
          <a:prstGeom prst="rect">
            <a:avLst/>
          </a:prstGeom>
        </p:spPr>
      </p:pic>
      <p:pic>
        <p:nvPicPr>
          <p:cNvPr id="13" name="Picture 12" descr="tabernacle.jpg"/>
          <p:cNvPicPr>
            <a:picLocks noChangeAspect="1"/>
          </p:cNvPicPr>
          <p:nvPr/>
        </p:nvPicPr>
        <p:blipFill>
          <a:blip r:embed="rId4" cstate="print"/>
          <a:stretch>
            <a:fillRect/>
          </a:stretch>
        </p:blipFill>
        <p:spPr>
          <a:xfrm>
            <a:off x="6096000" y="2286000"/>
            <a:ext cx="1371600" cy="1828800"/>
          </a:xfrm>
          <a:prstGeom prst="rect">
            <a:avLst/>
          </a:prstGeom>
        </p:spPr>
      </p:pic>
      <p:pic>
        <p:nvPicPr>
          <p:cNvPr id="14" name="Picture 13" descr="through the red sea.jpg"/>
          <p:cNvPicPr>
            <a:picLocks noChangeAspect="1"/>
          </p:cNvPicPr>
          <p:nvPr/>
        </p:nvPicPr>
        <p:blipFill>
          <a:blip r:embed="rId5" cstate="print"/>
          <a:stretch>
            <a:fillRect/>
          </a:stretch>
        </p:blipFill>
        <p:spPr>
          <a:xfrm>
            <a:off x="4648200" y="2286000"/>
            <a:ext cx="1371600" cy="1828800"/>
          </a:xfrm>
          <a:prstGeom prst="rect">
            <a:avLst/>
          </a:prstGeom>
        </p:spPr>
      </p:pic>
      <p:pic>
        <p:nvPicPr>
          <p:cNvPr id="15" name="Picture 14" descr="abraham.jpg"/>
          <p:cNvPicPr>
            <a:picLocks noChangeAspect="1"/>
          </p:cNvPicPr>
          <p:nvPr/>
        </p:nvPicPr>
        <p:blipFill>
          <a:blip r:embed="rId6" cstate="print"/>
          <a:stretch>
            <a:fillRect/>
          </a:stretch>
        </p:blipFill>
        <p:spPr>
          <a:xfrm>
            <a:off x="3200400" y="2286000"/>
            <a:ext cx="1371600" cy="1828800"/>
          </a:xfrm>
          <a:prstGeom prst="rect">
            <a:avLst/>
          </a:prstGeom>
        </p:spPr>
      </p:pic>
      <p:pic>
        <p:nvPicPr>
          <p:cNvPr id="16" name="Picture 15" descr="bth_Jesus_on_white_horse1.jpg"/>
          <p:cNvPicPr>
            <a:picLocks noChangeAspect="1"/>
          </p:cNvPicPr>
          <p:nvPr/>
        </p:nvPicPr>
        <p:blipFill>
          <a:blip r:embed="rId7" cstate="print"/>
          <a:stretch>
            <a:fillRect/>
          </a:stretch>
        </p:blipFill>
        <p:spPr>
          <a:xfrm>
            <a:off x="7543800" y="2286000"/>
            <a:ext cx="1447800" cy="1828800"/>
          </a:xfrm>
          <a:prstGeom prst="rect">
            <a:avLst/>
          </a:prstGeom>
        </p:spPr>
      </p:pic>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762000"/>
            <a:ext cx="9144000" cy="1107996"/>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6) </a:t>
            </a:r>
            <a:r>
              <a:rPr lang="en-US" sz="1600" b="1" dirty="0" smtClean="0">
                <a:solidFill>
                  <a:srgbClr val="FF0000"/>
                </a:solidFill>
                <a:latin typeface="Arial Black" pitchFamily="34" charset="0"/>
              </a:rPr>
              <a:t>They are part of the law which is a “Schoolmaster” to lead us to Christ.</a:t>
            </a:r>
            <a:r>
              <a:rPr lang="en-US" sz="1600" b="1" dirty="0" smtClean="0"/>
              <a:t> </a:t>
            </a:r>
          </a:p>
          <a:p>
            <a:r>
              <a:rPr lang="en-US" sz="1600" b="1" dirty="0" smtClean="0"/>
              <a:t>Gal 3:24  So that the Law served [</a:t>
            </a:r>
            <a:r>
              <a:rPr lang="en-US" sz="1600" b="1" i="1" dirty="0" smtClean="0"/>
              <a:t>to us Jews] as our trainer [our guardian, our guide to Christ, to lead us] until Christ [came], that we might be justified (declared righteous, put in right standing with God) by and through faith. </a:t>
            </a:r>
            <a:endParaRPr lang="en-US" sz="1600" b="1" dirty="0" smtClean="0">
              <a:solidFill>
                <a:srgbClr val="FF0000"/>
              </a:solidFill>
              <a:latin typeface="Arial Black" pitchFamily="34" charset="0"/>
            </a:endParaRPr>
          </a:p>
        </p:txBody>
      </p:sp>
      <p:sp>
        <p:nvSpPr>
          <p:cNvPr id="9" name="TextBox 8"/>
          <p:cNvSpPr txBox="1"/>
          <p:nvPr/>
        </p:nvSpPr>
        <p:spPr>
          <a:xfrm>
            <a:off x="0" y="3962400"/>
            <a:ext cx="9144000" cy="2862322"/>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7) They reveal more about Christ</a:t>
            </a:r>
          </a:p>
          <a:p>
            <a:r>
              <a:rPr lang="en-US" b="1" dirty="0" smtClean="0"/>
              <a:t>Heb 10:7  Then I said, Behold, here I am, coming to do Your will, O God--[</a:t>
            </a:r>
            <a:r>
              <a:rPr lang="en-US" b="1" i="1" dirty="0" smtClean="0"/>
              <a:t>to fulfill] what is written of Me in the volume of the Book. [Ps. 40:6-8.] </a:t>
            </a:r>
          </a:p>
          <a:p>
            <a:endParaRPr lang="en-US" b="1" i="1" dirty="0" smtClean="0"/>
          </a:p>
          <a:p>
            <a:r>
              <a:rPr lang="en-US" b="1" dirty="0" err="1" smtClean="0"/>
              <a:t>Psa</a:t>
            </a:r>
            <a:r>
              <a:rPr lang="en-US" b="1" dirty="0" smtClean="0"/>
              <a:t> 40:6  Sacrifice and offering You do not desire, nor have You delight in them; You have given me the capacity to hear and obey [</a:t>
            </a:r>
            <a:r>
              <a:rPr lang="en-US" b="1" i="1" dirty="0" smtClean="0"/>
              <a:t>Your law, a more valuable service than] burnt offerings and sin offerings [which] You do not require. </a:t>
            </a:r>
          </a:p>
          <a:p>
            <a:r>
              <a:rPr lang="en-US" b="1" dirty="0" err="1" smtClean="0"/>
              <a:t>Psa</a:t>
            </a:r>
            <a:r>
              <a:rPr lang="en-US" b="1" dirty="0" smtClean="0"/>
              <a:t> 40:7  Then said I, Behold, I come; in the volume of the book it is written of me; </a:t>
            </a:r>
          </a:p>
          <a:p>
            <a:r>
              <a:rPr lang="en-US" b="1" dirty="0" err="1" smtClean="0"/>
              <a:t>Psa</a:t>
            </a:r>
            <a:r>
              <a:rPr lang="en-US" b="1" dirty="0" smtClean="0"/>
              <a:t> 40:8  I delight to do Your will, O my God; yes, Your law is within my heart. [</a:t>
            </a:r>
            <a:r>
              <a:rPr lang="en-US" b="1" i="1" dirty="0" smtClean="0"/>
              <a:t>Heb. 10:5-9.] </a:t>
            </a:r>
            <a:endParaRPr lang="en-US" b="1" dirty="0" smtClean="0">
              <a:solidFill>
                <a:srgbClr val="FF0000"/>
              </a:solidFill>
              <a:latin typeface="Arial Black" pitchFamily="34" charset="0"/>
            </a:endParaRPr>
          </a:p>
        </p:txBody>
      </p:sp>
      <p:pic>
        <p:nvPicPr>
          <p:cNvPr id="11" name="Picture 10" descr="teacher with blackboard.jpg"/>
          <p:cNvPicPr>
            <a:picLocks noChangeAspect="1"/>
          </p:cNvPicPr>
          <p:nvPr/>
        </p:nvPicPr>
        <p:blipFill>
          <a:blip r:embed="rId2" cstate="print"/>
          <a:stretch>
            <a:fillRect/>
          </a:stretch>
        </p:blipFill>
        <p:spPr>
          <a:xfrm>
            <a:off x="152400" y="1981200"/>
            <a:ext cx="3962400" cy="1905000"/>
          </a:xfrm>
          <a:prstGeom prst="rect">
            <a:avLst/>
          </a:prstGeom>
        </p:spPr>
      </p:pic>
      <p:pic>
        <p:nvPicPr>
          <p:cNvPr id="17" name="Picture 16" descr="Christ over the doorposts.jpg"/>
          <p:cNvPicPr>
            <a:picLocks noChangeAspect="1"/>
          </p:cNvPicPr>
          <p:nvPr/>
        </p:nvPicPr>
        <p:blipFill>
          <a:blip r:embed="rId3" cstate="print"/>
          <a:stretch>
            <a:fillRect/>
          </a:stretch>
        </p:blipFill>
        <p:spPr>
          <a:xfrm>
            <a:off x="4648200" y="1600200"/>
            <a:ext cx="4267200" cy="2743200"/>
          </a:xfrm>
          <a:prstGeom prst="rect">
            <a:avLst/>
          </a:prstGeom>
        </p:spPr>
      </p:pic>
      <p:pic>
        <p:nvPicPr>
          <p:cNvPr id="18" name="Picture 17" descr="pictureofaBlueBlackChromecross.gif"/>
          <p:cNvPicPr>
            <a:picLocks noChangeAspect="1"/>
          </p:cNvPicPr>
          <p:nvPr/>
        </p:nvPicPr>
        <p:blipFill>
          <a:blip r:embed="rId4" cstate="print"/>
          <a:stretch>
            <a:fillRect/>
          </a:stretch>
        </p:blipFill>
        <p:spPr>
          <a:xfrm>
            <a:off x="1447800" y="2057400"/>
            <a:ext cx="914400" cy="685800"/>
          </a:xfrm>
          <a:prstGeom prst="rect">
            <a:avLst/>
          </a:prstGeom>
        </p:spPr>
      </p:pic>
      <p:sp>
        <p:nvSpPr>
          <p:cNvPr id="19" name="Rectangle 18"/>
          <p:cNvSpPr/>
          <p:nvPr/>
        </p:nvSpPr>
        <p:spPr>
          <a:xfrm rot="11335434" flipV="1">
            <a:off x="1164067" y="3028187"/>
            <a:ext cx="3037314" cy="584775"/>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Are you Listening? The Feasts point  us to Christ</a:t>
            </a:r>
          </a:p>
        </p:txBody>
      </p:sp>
      <p:sp>
        <p:nvSpPr>
          <p:cNvPr id="20" name="Rectangle 19"/>
          <p:cNvSpPr/>
          <p:nvPr/>
        </p:nvSpPr>
        <p:spPr>
          <a:xfrm rot="9139734" flipV="1">
            <a:off x="4658516" y="2000008"/>
            <a:ext cx="2194032" cy="584775"/>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I get it! Jesus is my Passover!</a:t>
            </a:r>
          </a:p>
        </p:txBody>
      </p:sp>
    </p:spTree>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762000"/>
            <a:ext cx="9144000" cy="2831544"/>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8) We study the external Truth “Law” to know Internal truth</a:t>
            </a:r>
            <a:r>
              <a:rPr lang="en-US" sz="1600" b="1" dirty="0" smtClean="0"/>
              <a:t> </a:t>
            </a:r>
          </a:p>
          <a:p>
            <a:r>
              <a:rPr lang="en-US" sz="1600" b="1" dirty="0" smtClean="0"/>
              <a:t>Rom 2:20  You are] a corrector of the foolish, a teacher of the childish, having in the Law the embodiment of knowledge and truth-</a:t>
            </a:r>
          </a:p>
          <a:p>
            <a:endParaRPr lang="en-US" sz="1600" b="1" dirty="0" smtClean="0"/>
          </a:p>
          <a:p>
            <a:r>
              <a:rPr lang="en-US" sz="1600" b="1" dirty="0" smtClean="0"/>
              <a:t>Heb 1:1  IN MANY separate revelations [</a:t>
            </a:r>
            <a:r>
              <a:rPr lang="en-US" sz="1600" b="1" i="1" dirty="0" smtClean="0"/>
              <a:t>each of which set forth a portion of the Truth] and in different ways God spoke of old to [our] forefathers in and by the prophets, </a:t>
            </a:r>
          </a:p>
          <a:p>
            <a:r>
              <a:rPr lang="en-US" sz="1600" b="1" dirty="0" smtClean="0"/>
              <a:t>Heb 1:2  [</a:t>
            </a:r>
            <a:r>
              <a:rPr lang="en-US" sz="1600" b="1" i="1" dirty="0" smtClean="0"/>
              <a:t>But] in the last of these days He has spoken to us in [the person of a] Son, Whom He appointed Heir and lawful Owner of all things, also by and through Whom He created the worlds and the reaches of space and the ages of time [He made, produced, built, operated, and arranged them in order]. </a:t>
            </a:r>
          </a:p>
          <a:p>
            <a:endParaRPr lang="en-US" sz="1600" b="1" dirty="0" smtClean="0"/>
          </a:p>
        </p:txBody>
      </p:sp>
      <p:pic>
        <p:nvPicPr>
          <p:cNvPr id="8" name="Picture 7" descr="ten commandments 2.jpg"/>
          <p:cNvPicPr>
            <a:picLocks noChangeAspect="1"/>
          </p:cNvPicPr>
          <p:nvPr/>
        </p:nvPicPr>
        <p:blipFill>
          <a:blip r:embed="rId2" cstate="print"/>
          <a:stretch>
            <a:fillRect/>
          </a:stretch>
        </p:blipFill>
        <p:spPr>
          <a:xfrm>
            <a:off x="152400" y="3657600"/>
            <a:ext cx="8763000" cy="2971800"/>
          </a:xfrm>
          <a:prstGeom prst="rect">
            <a:avLst/>
          </a:prstGeom>
        </p:spPr>
      </p:pic>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609600"/>
            <a:ext cx="9144000" cy="1846659"/>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9) The Feasts reveal God’s patterns</a:t>
            </a:r>
            <a:r>
              <a:rPr lang="en-US" sz="1600" b="1" dirty="0" smtClean="0"/>
              <a:t> </a:t>
            </a:r>
          </a:p>
          <a:p>
            <a:r>
              <a:rPr lang="en-US" sz="1600" b="1" dirty="0" smtClean="0"/>
              <a:t>Heb 9:23  By such means, therefore, it was necessary for the [</a:t>
            </a:r>
            <a:r>
              <a:rPr lang="en-US" sz="1600" b="1" i="1" dirty="0" smtClean="0"/>
              <a:t>earthly] copies of the heavenly things to be purified, but the actual heavenly things themselves [required far] better and nobler sacrifices than these. </a:t>
            </a:r>
          </a:p>
          <a:p>
            <a:r>
              <a:rPr lang="en-US" sz="1600" b="1" dirty="0" smtClean="0"/>
              <a:t>Heb 9:24  For Christ (the Messiah) has not entered into a sanctuary made with [</a:t>
            </a:r>
            <a:r>
              <a:rPr lang="en-US" sz="1600" b="1" i="1" dirty="0" smtClean="0"/>
              <a:t>human] hands, only a copy and pattern and type of the true one, but [He has entered] into heaven itself, now to appear in the [very] presence of God on our behalf. </a:t>
            </a:r>
            <a:endParaRPr lang="en-US" sz="1600" b="1" dirty="0" smtClean="0"/>
          </a:p>
        </p:txBody>
      </p:sp>
      <p:pic>
        <p:nvPicPr>
          <p:cNvPr id="8" name="Picture 7" descr="jesus in the 5 offerings.jpg"/>
          <p:cNvPicPr>
            <a:picLocks noChangeAspect="1"/>
          </p:cNvPicPr>
          <p:nvPr/>
        </p:nvPicPr>
        <p:blipFill>
          <a:blip r:embed="rId2" cstate="print"/>
          <a:stretch>
            <a:fillRect/>
          </a:stretch>
        </p:blipFill>
        <p:spPr>
          <a:xfrm>
            <a:off x="152400" y="2590800"/>
            <a:ext cx="8610600" cy="4038600"/>
          </a:xfrm>
          <a:prstGeom prst="rect">
            <a:avLst/>
          </a:prstGeom>
          <a:solidFill>
            <a:srgbClr val="002060"/>
          </a:solidFill>
        </p:spPr>
      </p:pic>
    </p:spTree>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609600"/>
            <a:ext cx="9144000" cy="2339102"/>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9) patterns</a:t>
            </a:r>
            <a:r>
              <a:rPr lang="en-US" sz="1600" b="1" dirty="0" smtClean="0"/>
              <a:t> </a:t>
            </a:r>
            <a:r>
              <a:rPr lang="en-US" sz="1600" b="1" dirty="0" smtClean="0">
                <a:solidFill>
                  <a:srgbClr val="FF0000"/>
                </a:solidFill>
              </a:rPr>
              <a:t>Continued</a:t>
            </a:r>
          </a:p>
          <a:p>
            <a:r>
              <a:rPr lang="en-US" sz="1600" b="1" dirty="0" smtClean="0"/>
              <a:t>Heb 8:5  [</a:t>
            </a:r>
            <a:r>
              <a:rPr lang="en-US" sz="1600" b="1" i="1" dirty="0" smtClean="0"/>
              <a:t>But these offer] service [merely] as a pattern and as a foreshadowing of [what has its true existence and reality in] the heavenly sanctuary. For when Moses was about to erect the tabernacle, he was warned by God, saying, See to it that you make it all [exactly] according to the copy (the model) which was shown to you on the mountain. [Exod. 25:40.] </a:t>
            </a:r>
          </a:p>
          <a:p>
            <a:endParaRPr lang="en-US" sz="1600" b="1" i="1" dirty="0" smtClean="0"/>
          </a:p>
          <a:p>
            <a:r>
              <a:rPr lang="en-US" sz="1600" b="1" dirty="0" smtClean="0"/>
              <a:t>Heb 9:9  Seeing that that first [</a:t>
            </a:r>
            <a:r>
              <a:rPr lang="en-US" sz="1600" b="1" i="1" dirty="0" smtClean="0"/>
              <a:t>outer portion of the] tabernacle was a parable (a visible symbol or type or picture of the present age). In it gifts and sacrifices are offered, and yet are incapable of perfecting the conscience or of cleansing and renewing the inner man of the worshiper</a:t>
            </a:r>
          </a:p>
        </p:txBody>
      </p:sp>
      <p:pic>
        <p:nvPicPr>
          <p:cNvPr id="7" name="Picture 6" descr="CrossintheWilderness.gif"/>
          <p:cNvPicPr>
            <a:picLocks noChangeAspect="1"/>
          </p:cNvPicPr>
          <p:nvPr/>
        </p:nvPicPr>
        <p:blipFill>
          <a:blip r:embed="rId2" cstate="print"/>
          <a:stretch>
            <a:fillRect/>
          </a:stretch>
        </p:blipFill>
        <p:spPr>
          <a:xfrm>
            <a:off x="228600" y="3124200"/>
            <a:ext cx="4419600" cy="3505200"/>
          </a:xfrm>
          <a:prstGeom prst="rect">
            <a:avLst/>
          </a:prstGeom>
          <a:solidFill>
            <a:srgbClr val="002060"/>
          </a:solidFill>
        </p:spPr>
      </p:pic>
      <p:pic>
        <p:nvPicPr>
          <p:cNvPr id="9" name="Picture 8" descr="Camp of Israel.jpg"/>
          <p:cNvPicPr>
            <a:picLocks noChangeAspect="1"/>
          </p:cNvPicPr>
          <p:nvPr/>
        </p:nvPicPr>
        <p:blipFill>
          <a:blip r:embed="rId3" cstate="print"/>
          <a:stretch>
            <a:fillRect/>
          </a:stretch>
        </p:blipFill>
        <p:spPr>
          <a:xfrm>
            <a:off x="4800600" y="3048000"/>
            <a:ext cx="4185101" cy="3581400"/>
          </a:xfrm>
          <a:prstGeom prst="rect">
            <a:avLst/>
          </a:prstGeom>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2" name="Picture 11" descr="mining.jpg"/>
          <p:cNvPicPr>
            <a:picLocks noChangeAspect="1"/>
          </p:cNvPicPr>
          <p:nvPr/>
        </p:nvPicPr>
        <p:blipFill>
          <a:blip r:embed="rId2" cstate="print"/>
          <a:stretch>
            <a:fillRect/>
          </a:stretch>
        </p:blipFill>
        <p:spPr>
          <a:xfrm>
            <a:off x="0" y="609600"/>
            <a:ext cx="9144000" cy="5638800"/>
          </a:xfrm>
          <a:prstGeom prst="rect">
            <a:avLst/>
          </a:prstGeom>
        </p:spPr>
      </p:pic>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Introducing the Feasts</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457200" y="1600200"/>
            <a:ext cx="8305800" cy="923330"/>
          </a:xfrm>
          <a:prstGeom prst="rect">
            <a:avLst/>
          </a:prstGeom>
          <a:noFill/>
        </p:spPr>
        <p:txBody>
          <a:bodyPr wrap="square" rtlCol="0">
            <a:spAutoFit/>
          </a:bodyPr>
          <a:lstStyle/>
          <a:p>
            <a:endParaRPr lang="en-US" b="1" dirty="0" smtClean="0"/>
          </a:p>
          <a:p>
            <a:endParaRPr lang="en-US" b="1" dirty="0" smtClean="0"/>
          </a:p>
          <a:p>
            <a:endParaRPr lang="en-US" dirty="0"/>
          </a:p>
        </p:txBody>
      </p:sp>
      <p:sp>
        <p:nvSpPr>
          <p:cNvPr id="4" name="Rectangle 3"/>
          <p:cNvSpPr/>
          <p:nvPr/>
        </p:nvSpPr>
        <p:spPr>
          <a:xfrm>
            <a:off x="0" y="5657671"/>
            <a:ext cx="9144000" cy="1200329"/>
          </a:xfrm>
          <a:prstGeom prst="rect">
            <a:avLst/>
          </a:prstGeom>
          <a:solidFill>
            <a:srgbClr val="FFFF00"/>
          </a:solidFill>
        </p:spPr>
        <p:txBody>
          <a:bodyPr wrap="square">
            <a:spAutoFit/>
          </a:bodyPr>
          <a:lstStyle/>
          <a:p>
            <a:r>
              <a:rPr lang="en-US" b="1" dirty="0" smtClean="0">
                <a:latin typeface="Arial Black" pitchFamily="34" charset="0"/>
              </a:rPr>
              <a:t>Job 28:1  Surely there is a vein for the silver, and a place for gold </a:t>
            </a:r>
            <a:r>
              <a:rPr lang="en-US" b="1" i="1" dirty="0" smtClean="0">
                <a:latin typeface="Arial Black" pitchFamily="34" charset="0"/>
              </a:rPr>
              <a:t>where they fine it. </a:t>
            </a:r>
          </a:p>
          <a:p>
            <a:r>
              <a:rPr lang="en-US" b="1" dirty="0" smtClean="0">
                <a:latin typeface="Arial Black" pitchFamily="34" charset="0"/>
              </a:rPr>
              <a:t>Job 28:2  Iron is taken out of the earth, and brass </a:t>
            </a:r>
            <a:r>
              <a:rPr lang="en-US" b="1" i="1" dirty="0" smtClean="0">
                <a:latin typeface="Arial Black" pitchFamily="34" charset="0"/>
              </a:rPr>
              <a:t>is molten out of the stone. </a:t>
            </a:r>
          </a:p>
        </p:txBody>
      </p:sp>
      <p:sp>
        <p:nvSpPr>
          <p:cNvPr id="13" name="Rectangle 12"/>
          <p:cNvSpPr/>
          <p:nvPr/>
        </p:nvSpPr>
        <p:spPr>
          <a:xfrm>
            <a:off x="0" y="685800"/>
            <a:ext cx="9144000" cy="369332"/>
          </a:xfrm>
          <a:prstGeom prst="rect">
            <a:avLst/>
          </a:prstGeom>
          <a:solidFill>
            <a:srgbClr val="FFFF00"/>
          </a:solidFill>
        </p:spPr>
        <p:txBody>
          <a:bodyPr wrap="square">
            <a:spAutoFit/>
          </a:bodyPr>
          <a:lstStyle/>
          <a:p>
            <a:pPr algn="ctr"/>
            <a:r>
              <a:rPr lang="en-US" b="1" dirty="0" smtClean="0">
                <a:latin typeface="Arial Black" pitchFamily="34" charset="0"/>
              </a:rPr>
              <a:t>Reading Gives us Breadth Study gives us Depth </a:t>
            </a:r>
          </a:p>
        </p:txBody>
      </p:sp>
      <p:sp>
        <p:nvSpPr>
          <p:cNvPr id="14" name="TextBox 13"/>
          <p:cNvSpPr txBox="1"/>
          <p:nvPr/>
        </p:nvSpPr>
        <p:spPr>
          <a:xfrm rot="1194574">
            <a:off x="1000908" y="1478788"/>
            <a:ext cx="1584002" cy="338554"/>
          </a:xfrm>
          <a:prstGeom prst="rect">
            <a:avLst/>
          </a:prstGeom>
          <a:solidFill>
            <a:srgbClr val="FFFF00"/>
          </a:solidFill>
        </p:spPr>
        <p:txBody>
          <a:bodyPr wrap="square" rtlCol="0">
            <a:spAutoFit/>
          </a:bodyPr>
          <a:lstStyle/>
          <a:p>
            <a:r>
              <a:rPr lang="en-US" sz="1600" b="1" dirty="0" smtClean="0"/>
              <a:t>My back hurts!</a:t>
            </a:r>
            <a:endParaRPr lang="en-US" sz="1600" b="1" dirty="0"/>
          </a:p>
        </p:txBody>
      </p:sp>
      <p:sp>
        <p:nvSpPr>
          <p:cNvPr id="15" name="TextBox 14"/>
          <p:cNvSpPr txBox="1"/>
          <p:nvPr/>
        </p:nvSpPr>
        <p:spPr>
          <a:xfrm rot="1194574">
            <a:off x="29269" y="2973855"/>
            <a:ext cx="2352356" cy="584775"/>
          </a:xfrm>
          <a:prstGeom prst="rect">
            <a:avLst/>
          </a:prstGeom>
          <a:solidFill>
            <a:srgbClr val="FFFF00"/>
          </a:solidFill>
        </p:spPr>
        <p:txBody>
          <a:bodyPr wrap="square" rtlCol="0">
            <a:spAutoFit/>
          </a:bodyPr>
          <a:lstStyle/>
          <a:p>
            <a:r>
              <a:rPr lang="en-US" sz="1600" b="1" dirty="0" smtClean="0"/>
              <a:t>Quit complaining and keep studying</a:t>
            </a:r>
            <a:endParaRPr lang="en-US" sz="1600" b="1" dirty="0"/>
          </a:p>
        </p:txBody>
      </p:sp>
      <p:sp>
        <p:nvSpPr>
          <p:cNvPr id="16" name="TextBox 15"/>
          <p:cNvSpPr txBox="1"/>
          <p:nvPr/>
        </p:nvSpPr>
        <p:spPr>
          <a:xfrm rot="1194574">
            <a:off x="4763434" y="2358876"/>
            <a:ext cx="3172608" cy="338554"/>
          </a:xfrm>
          <a:prstGeom prst="rect">
            <a:avLst/>
          </a:prstGeom>
          <a:solidFill>
            <a:srgbClr val="FFFF00"/>
          </a:solidFill>
        </p:spPr>
        <p:txBody>
          <a:bodyPr wrap="square" rtlCol="0">
            <a:spAutoFit/>
          </a:bodyPr>
          <a:lstStyle/>
          <a:p>
            <a:r>
              <a:rPr lang="en-US" sz="1600" b="1" dirty="0" smtClean="0"/>
              <a:t>Here’s another truth I dug out!</a:t>
            </a:r>
            <a:endParaRPr lang="en-US" sz="1600" b="1" dirty="0"/>
          </a:p>
        </p:txBody>
      </p:sp>
      <p:sp>
        <p:nvSpPr>
          <p:cNvPr id="17" name="TextBox 16"/>
          <p:cNvSpPr txBox="1"/>
          <p:nvPr/>
        </p:nvSpPr>
        <p:spPr>
          <a:xfrm rot="20560715">
            <a:off x="7271493" y="2167281"/>
            <a:ext cx="789700" cy="338554"/>
          </a:xfrm>
          <a:prstGeom prst="rect">
            <a:avLst/>
          </a:prstGeom>
          <a:solidFill>
            <a:srgbClr val="FFFF00"/>
          </a:solidFill>
        </p:spPr>
        <p:txBody>
          <a:bodyPr wrap="square" rtlCol="0">
            <a:spAutoFit/>
          </a:bodyPr>
          <a:lstStyle/>
          <a:p>
            <a:r>
              <a:rPr lang="en-US" sz="1600" b="1" dirty="0" smtClean="0"/>
              <a:t>Glory!</a:t>
            </a:r>
            <a:endParaRPr lang="en-US" sz="1600" b="1" dirty="0"/>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609600"/>
            <a:ext cx="9144000" cy="1477328"/>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10) The Feasts reveal the Ministry of Christ. Three Times a year the Israelites were commanded to go up to Jerusalem for these three feasts. The Feasts reveal the First coming of Christ “Passover”. Through the Church age “Pentecost” to the second coming of Christ “Tabernacles”. </a:t>
            </a:r>
            <a:endParaRPr lang="en-US" sz="1600" b="1" dirty="0" smtClean="0">
              <a:solidFill>
                <a:srgbClr val="FF0000"/>
              </a:solidFill>
            </a:endParaRPr>
          </a:p>
        </p:txBody>
      </p:sp>
      <p:pic>
        <p:nvPicPr>
          <p:cNvPr id="8" name="Picture 7" descr="bth_Jesus_on_white_horse1.jpg"/>
          <p:cNvPicPr>
            <a:picLocks noChangeAspect="1"/>
          </p:cNvPicPr>
          <p:nvPr/>
        </p:nvPicPr>
        <p:blipFill>
          <a:blip r:embed="rId2" cstate="print"/>
          <a:stretch>
            <a:fillRect/>
          </a:stretch>
        </p:blipFill>
        <p:spPr>
          <a:xfrm>
            <a:off x="6096000" y="3048000"/>
            <a:ext cx="3048000" cy="3581400"/>
          </a:xfrm>
          <a:prstGeom prst="rect">
            <a:avLst/>
          </a:prstGeom>
        </p:spPr>
      </p:pic>
      <p:pic>
        <p:nvPicPr>
          <p:cNvPr id="12" name="Picture 11" descr="PENTECOST.jpg"/>
          <p:cNvPicPr>
            <a:picLocks noChangeAspect="1"/>
          </p:cNvPicPr>
          <p:nvPr/>
        </p:nvPicPr>
        <p:blipFill>
          <a:blip r:embed="rId3" cstate="print"/>
          <a:stretch>
            <a:fillRect/>
          </a:stretch>
        </p:blipFill>
        <p:spPr>
          <a:xfrm>
            <a:off x="3276600" y="3048000"/>
            <a:ext cx="2667000" cy="3581400"/>
          </a:xfrm>
          <a:prstGeom prst="rect">
            <a:avLst/>
          </a:prstGeom>
        </p:spPr>
      </p:pic>
      <p:pic>
        <p:nvPicPr>
          <p:cNvPr id="13" name="Picture 12" descr="Christ over the doorposts.jpg"/>
          <p:cNvPicPr>
            <a:picLocks noChangeAspect="1"/>
          </p:cNvPicPr>
          <p:nvPr/>
        </p:nvPicPr>
        <p:blipFill>
          <a:blip r:embed="rId4" cstate="print"/>
          <a:stretch>
            <a:fillRect/>
          </a:stretch>
        </p:blipFill>
        <p:spPr>
          <a:xfrm>
            <a:off x="152400" y="3048000"/>
            <a:ext cx="2971800" cy="3505200"/>
          </a:xfrm>
          <a:prstGeom prst="rect">
            <a:avLst/>
          </a:prstGeom>
        </p:spPr>
      </p:pic>
      <p:sp>
        <p:nvSpPr>
          <p:cNvPr id="14" name="Rectangle 13"/>
          <p:cNvSpPr/>
          <p:nvPr/>
        </p:nvSpPr>
        <p:spPr>
          <a:xfrm rot="10800000" flipV="1">
            <a:off x="228600" y="2362200"/>
            <a:ext cx="2667000" cy="584775"/>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Feast of Passover</a:t>
            </a:r>
          </a:p>
          <a:p>
            <a:pPr algn="ctr"/>
            <a:r>
              <a:rPr lang="en-US" sz="1600" i="1" dirty="0" smtClean="0">
                <a:solidFill>
                  <a:srgbClr val="FF0000"/>
                </a:solidFill>
                <a:latin typeface="Arial Black" pitchFamily="34" charset="0"/>
              </a:rPr>
              <a:t>1</a:t>
            </a:r>
            <a:r>
              <a:rPr lang="en-US" sz="1600" i="1" baseline="30000" dirty="0" smtClean="0">
                <a:solidFill>
                  <a:srgbClr val="FF0000"/>
                </a:solidFill>
                <a:latin typeface="Arial Black" pitchFamily="34" charset="0"/>
              </a:rPr>
              <a:t>st</a:t>
            </a:r>
            <a:r>
              <a:rPr lang="en-US" sz="1600" i="1" dirty="0" smtClean="0">
                <a:solidFill>
                  <a:srgbClr val="FF0000"/>
                </a:solidFill>
                <a:latin typeface="Arial Black" pitchFamily="34" charset="0"/>
              </a:rPr>
              <a:t> Coming</a:t>
            </a:r>
          </a:p>
        </p:txBody>
      </p:sp>
      <p:sp>
        <p:nvSpPr>
          <p:cNvPr id="15" name="Rectangle 14"/>
          <p:cNvSpPr/>
          <p:nvPr/>
        </p:nvSpPr>
        <p:spPr>
          <a:xfrm rot="10800000" flipV="1">
            <a:off x="3048000" y="2362200"/>
            <a:ext cx="2819400" cy="584775"/>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Feast of Pentecost </a:t>
            </a:r>
          </a:p>
          <a:p>
            <a:pPr algn="ctr"/>
            <a:r>
              <a:rPr lang="en-US" sz="1600" i="1" dirty="0" smtClean="0">
                <a:solidFill>
                  <a:srgbClr val="FF0000"/>
                </a:solidFill>
                <a:latin typeface="Arial Black" pitchFamily="34" charset="0"/>
              </a:rPr>
              <a:t>Church Age</a:t>
            </a:r>
          </a:p>
        </p:txBody>
      </p:sp>
      <p:sp>
        <p:nvSpPr>
          <p:cNvPr id="16" name="Rectangle 15"/>
          <p:cNvSpPr/>
          <p:nvPr/>
        </p:nvSpPr>
        <p:spPr>
          <a:xfrm rot="10800000" flipV="1">
            <a:off x="6019800" y="2362200"/>
            <a:ext cx="3124200" cy="584775"/>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Feast of  Tabernacles</a:t>
            </a:r>
          </a:p>
          <a:p>
            <a:pPr algn="ctr"/>
            <a:r>
              <a:rPr lang="en-US" sz="1600" i="1" dirty="0" smtClean="0">
                <a:solidFill>
                  <a:srgbClr val="FF0000"/>
                </a:solidFill>
                <a:latin typeface="Arial Black" pitchFamily="34" charset="0"/>
              </a:rPr>
              <a:t>2nd Coming</a:t>
            </a:r>
          </a:p>
        </p:txBody>
      </p:sp>
    </p:spTree>
  </p:cSld>
  <p:clrMapOvr>
    <a:masterClrMapping/>
  </p:clrMapOvr>
  <p:transition spd="slow">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609600"/>
            <a:ext cx="9144000" cy="1600438"/>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11) The truth in the Feasts reveal Present truth</a:t>
            </a:r>
          </a:p>
          <a:p>
            <a:r>
              <a:rPr lang="en-US" sz="1600" b="1" dirty="0" smtClean="0"/>
              <a:t>2Pe 1:12  So I intend always to remind you about these things, although indeed you know them and are firm in the truth that [</a:t>
            </a:r>
            <a:r>
              <a:rPr lang="en-US" sz="1600" b="1" i="1" dirty="0" smtClean="0"/>
              <a:t>you] now [hold]. </a:t>
            </a:r>
          </a:p>
          <a:p>
            <a:endParaRPr lang="en-US" sz="1600" b="1" i="1" dirty="0" smtClean="0"/>
          </a:p>
          <a:p>
            <a:r>
              <a:rPr lang="en-US" sz="1600" b="1" dirty="0" smtClean="0"/>
              <a:t>Mat 4:4  But He replied, It has been written, Man shall not live and be upheld and sustained by bread alone, but by every word that comes forth from the mouth of God. [</a:t>
            </a:r>
            <a:r>
              <a:rPr lang="en-US" sz="1600" b="1" i="1" dirty="0" smtClean="0"/>
              <a:t>Deut. 8:3.]</a:t>
            </a:r>
            <a:r>
              <a:rPr lang="en-US" sz="1600" i="1" dirty="0" smtClean="0"/>
              <a:t> </a:t>
            </a:r>
            <a:endParaRPr lang="en-US" sz="1600" b="1" dirty="0" smtClean="0">
              <a:solidFill>
                <a:srgbClr val="FF0000"/>
              </a:solidFill>
            </a:endParaRPr>
          </a:p>
        </p:txBody>
      </p:sp>
      <p:pic>
        <p:nvPicPr>
          <p:cNvPr id="10" name="Picture 9" descr="cross bridge.jpg"/>
          <p:cNvPicPr>
            <a:picLocks noChangeAspect="1"/>
          </p:cNvPicPr>
          <p:nvPr/>
        </p:nvPicPr>
        <p:blipFill>
          <a:blip r:embed="rId2" cstate="print"/>
          <a:stretch>
            <a:fillRect/>
          </a:stretch>
        </p:blipFill>
        <p:spPr>
          <a:xfrm>
            <a:off x="304800" y="2438400"/>
            <a:ext cx="8534400" cy="4005263"/>
          </a:xfrm>
          <a:prstGeom prst="rect">
            <a:avLst/>
          </a:prstGeom>
        </p:spPr>
      </p:pic>
    </p:spTree>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609600"/>
            <a:ext cx="9144000" cy="1846659"/>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12) We will experience all the feasts as the End-time generation</a:t>
            </a:r>
          </a:p>
          <a:p>
            <a:r>
              <a:rPr lang="en-US" sz="1600" b="1" dirty="0" smtClean="0"/>
              <a:t>2Ch 8:13  A certain number every day, offering as Moses commanded for the Sabbaths, the New Moons, and the solemn feast days three times in the year--the Feasts of Unleavened Bread, of Weeks, and of Tabernacles. </a:t>
            </a:r>
          </a:p>
          <a:p>
            <a:r>
              <a:rPr lang="en-US" sz="1600" b="1" dirty="0" smtClean="0"/>
              <a:t>Rev 2:7  He who is able to hear, let him listen to and give heed to what the Spirit says to the assemblies (churches). To him who overcomes (is victorious), I will grant to eat [</a:t>
            </a:r>
            <a:r>
              <a:rPr lang="en-US" sz="1600" b="1" i="1" dirty="0" smtClean="0"/>
              <a:t>of the fruit] of the tree of life, which is in the paradise of God. [Gen. 2:9; 3:24.] </a:t>
            </a:r>
            <a:endParaRPr lang="en-US" b="1" dirty="0" smtClean="0">
              <a:solidFill>
                <a:srgbClr val="FF0000"/>
              </a:solidFill>
              <a:latin typeface="Arial Black" pitchFamily="34" charset="0"/>
            </a:endParaRPr>
          </a:p>
        </p:txBody>
      </p:sp>
      <p:pic>
        <p:nvPicPr>
          <p:cNvPr id="7" name="Picture 6" descr="Christ over the doorposts.jpg"/>
          <p:cNvPicPr>
            <a:picLocks noChangeAspect="1"/>
          </p:cNvPicPr>
          <p:nvPr/>
        </p:nvPicPr>
        <p:blipFill>
          <a:blip r:embed="rId2" cstate="print"/>
          <a:stretch>
            <a:fillRect/>
          </a:stretch>
        </p:blipFill>
        <p:spPr>
          <a:xfrm>
            <a:off x="152400" y="3352800"/>
            <a:ext cx="2895600" cy="3352800"/>
          </a:xfrm>
          <a:prstGeom prst="rect">
            <a:avLst/>
          </a:prstGeom>
        </p:spPr>
      </p:pic>
      <p:pic>
        <p:nvPicPr>
          <p:cNvPr id="8" name="Picture 7" descr="PENTECOST.jpg"/>
          <p:cNvPicPr>
            <a:picLocks noChangeAspect="1"/>
          </p:cNvPicPr>
          <p:nvPr/>
        </p:nvPicPr>
        <p:blipFill>
          <a:blip r:embed="rId3" cstate="print"/>
          <a:stretch>
            <a:fillRect/>
          </a:stretch>
        </p:blipFill>
        <p:spPr>
          <a:xfrm>
            <a:off x="3276600" y="3276600"/>
            <a:ext cx="2667000" cy="3429000"/>
          </a:xfrm>
          <a:prstGeom prst="rect">
            <a:avLst/>
          </a:prstGeom>
        </p:spPr>
      </p:pic>
      <p:pic>
        <p:nvPicPr>
          <p:cNvPr id="9" name="Picture 8" descr="bth_Jesus_on_white_horse1.jpg"/>
          <p:cNvPicPr>
            <a:picLocks noChangeAspect="1"/>
          </p:cNvPicPr>
          <p:nvPr/>
        </p:nvPicPr>
        <p:blipFill>
          <a:blip r:embed="rId4" cstate="print"/>
          <a:stretch>
            <a:fillRect/>
          </a:stretch>
        </p:blipFill>
        <p:spPr>
          <a:xfrm>
            <a:off x="6096000" y="3276600"/>
            <a:ext cx="2819400" cy="3429000"/>
          </a:xfrm>
          <a:prstGeom prst="rect">
            <a:avLst/>
          </a:prstGeom>
        </p:spPr>
      </p:pic>
      <p:sp>
        <p:nvSpPr>
          <p:cNvPr id="11" name="Rectangle 10"/>
          <p:cNvSpPr/>
          <p:nvPr/>
        </p:nvSpPr>
        <p:spPr>
          <a:xfrm rot="10800000" flipV="1">
            <a:off x="152400" y="2590800"/>
            <a:ext cx="2667000" cy="584775"/>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Feast of Passover</a:t>
            </a:r>
          </a:p>
          <a:p>
            <a:pPr algn="ctr"/>
            <a:r>
              <a:rPr lang="en-US" sz="1600" i="1" dirty="0" smtClean="0">
                <a:solidFill>
                  <a:srgbClr val="FF0000"/>
                </a:solidFill>
                <a:latin typeface="Arial Black" pitchFamily="34" charset="0"/>
              </a:rPr>
              <a:t>1</a:t>
            </a:r>
            <a:r>
              <a:rPr lang="en-US" sz="1600" i="1" baseline="30000" dirty="0" smtClean="0">
                <a:solidFill>
                  <a:srgbClr val="FF0000"/>
                </a:solidFill>
                <a:latin typeface="Arial Black" pitchFamily="34" charset="0"/>
              </a:rPr>
              <a:t>st</a:t>
            </a:r>
            <a:r>
              <a:rPr lang="en-US" sz="1600" i="1" dirty="0" smtClean="0">
                <a:solidFill>
                  <a:srgbClr val="FF0000"/>
                </a:solidFill>
                <a:latin typeface="Arial Black" pitchFamily="34" charset="0"/>
              </a:rPr>
              <a:t> Coming</a:t>
            </a:r>
          </a:p>
        </p:txBody>
      </p:sp>
      <p:sp>
        <p:nvSpPr>
          <p:cNvPr id="12" name="Rectangle 11"/>
          <p:cNvSpPr/>
          <p:nvPr/>
        </p:nvSpPr>
        <p:spPr>
          <a:xfrm rot="10800000" flipV="1">
            <a:off x="3124200" y="2590800"/>
            <a:ext cx="2819400" cy="584775"/>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Feast of Pentecost </a:t>
            </a:r>
          </a:p>
          <a:p>
            <a:pPr algn="ctr"/>
            <a:r>
              <a:rPr lang="en-US" sz="1600" i="1" dirty="0" smtClean="0">
                <a:solidFill>
                  <a:srgbClr val="FF0000"/>
                </a:solidFill>
                <a:latin typeface="Arial Black" pitchFamily="34" charset="0"/>
              </a:rPr>
              <a:t>Church Age</a:t>
            </a:r>
          </a:p>
        </p:txBody>
      </p:sp>
      <p:sp>
        <p:nvSpPr>
          <p:cNvPr id="13" name="Rectangle 12"/>
          <p:cNvSpPr/>
          <p:nvPr/>
        </p:nvSpPr>
        <p:spPr>
          <a:xfrm rot="10800000" flipV="1">
            <a:off x="6019800" y="2590800"/>
            <a:ext cx="3124200" cy="584775"/>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Feast of  Tabernacles</a:t>
            </a:r>
          </a:p>
          <a:p>
            <a:pPr algn="ctr"/>
            <a:r>
              <a:rPr lang="en-US" sz="1600" i="1" dirty="0" smtClean="0">
                <a:solidFill>
                  <a:srgbClr val="FF0000"/>
                </a:solidFill>
                <a:latin typeface="Arial Black" pitchFamily="34" charset="0"/>
              </a:rPr>
              <a:t>2nd Coming</a:t>
            </a:r>
          </a:p>
        </p:txBody>
      </p:sp>
    </p:spTree>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609600"/>
            <a:ext cx="9144000" cy="1477328"/>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13) God’s principle is 1</a:t>
            </a:r>
            <a:r>
              <a:rPr lang="en-US" b="1" baseline="30000" dirty="0" smtClean="0">
                <a:solidFill>
                  <a:srgbClr val="FF0000"/>
                </a:solidFill>
                <a:latin typeface="Arial Black" pitchFamily="34" charset="0"/>
              </a:rPr>
              <a:t>st</a:t>
            </a:r>
            <a:r>
              <a:rPr lang="en-US" b="1" dirty="0" smtClean="0">
                <a:solidFill>
                  <a:srgbClr val="FF0000"/>
                </a:solidFill>
                <a:latin typeface="Arial Black" pitchFamily="34" charset="0"/>
              </a:rPr>
              <a:t> the Natural and then that which is spiritual.</a:t>
            </a:r>
          </a:p>
          <a:p>
            <a:r>
              <a:rPr lang="en-US" b="1" dirty="0" smtClean="0"/>
              <a:t>1Co 15:46  But it is not the spiritual life which came first, but the physical and then the spiritual. </a:t>
            </a:r>
          </a:p>
          <a:p>
            <a:r>
              <a:rPr lang="en-US" b="1" dirty="0" smtClean="0"/>
              <a:t>1Co 15:47  The first man [</a:t>
            </a:r>
            <a:r>
              <a:rPr lang="en-US" b="1" i="1" dirty="0" smtClean="0"/>
              <a:t>was] from out of earth, made of dust (earthly-minded); the second Man [is] the Lord from out of heaven. [Gen. 2:7.] </a:t>
            </a:r>
            <a:endParaRPr lang="en-US" b="1" dirty="0" smtClean="0">
              <a:solidFill>
                <a:srgbClr val="FF0000"/>
              </a:solidFill>
              <a:latin typeface="Arial Black" pitchFamily="34" charset="0"/>
            </a:endParaRPr>
          </a:p>
        </p:txBody>
      </p:sp>
      <p:sp>
        <p:nvSpPr>
          <p:cNvPr id="11" name="Rectangle 10"/>
          <p:cNvSpPr/>
          <p:nvPr/>
        </p:nvSpPr>
        <p:spPr>
          <a:xfrm rot="10800000" flipV="1">
            <a:off x="152400" y="2209800"/>
            <a:ext cx="2667000" cy="830997"/>
          </a:xfrm>
          <a:prstGeom prst="rect">
            <a:avLst/>
          </a:prstGeom>
          <a:solidFill>
            <a:srgbClr val="FFFF00"/>
          </a:solidFill>
        </p:spPr>
        <p:txBody>
          <a:bodyPr wrap="square">
            <a:spAutoFit/>
          </a:bodyPr>
          <a:lstStyle/>
          <a:p>
            <a:pPr algn="ctr"/>
            <a:r>
              <a:rPr lang="en-US" sz="1600" i="1" dirty="0" smtClean="0">
                <a:solidFill>
                  <a:srgbClr val="FF0000"/>
                </a:solidFill>
                <a:latin typeface="Arial Black" pitchFamily="34" charset="0"/>
              </a:rPr>
              <a:t>1</a:t>
            </a:r>
            <a:r>
              <a:rPr lang="en-US" sz="1600" i="1" baseline="30000" dirty="0" smtClean="0">
                <a:solidFill>
                  <a:srgbClr val="FF0000"/>
                </a:solidFill>
                <a:latin typeface="Arial Black" pitchFamily="34" charset="0"/>
              </a:rPr>
              <a:t>st</a:t>
            </a:r>
            <a:r>
              <a:rPr lang="en-US" sz="1600" i="1" dirty="0" smtClean="0">
                <a:solidFill>
                  <a:srgbClr val="FF0000"/>
                </a:solidFill>
                <a:latin typeface="Arial Black" pitchFamily="34" charset="0"/>
              </a:rPr>
              <a:t> the Natural lamb then the Spiritual </a:t>
            </a:r>
            <a:r>
              <a:rPr lang="en-US" sz="1600" i="1" dirty="0" err="1" smtClean="0">
                <a:solidFill>
                  <a:srgbClr val="FF0000"/>
                </a:solidFill>
                <a:latin typeface="Arial Black" pitchFamily="34" charset="0"/>
              </a:rPr>
              <a:t>DivineLamb</a:t>
            </a:r>
            <a:endParaRPr lang="en-US" sz="1600" i="1" dirty="0" smtClean="0">
              <a:solidFill>
                <a:srgbClr val="FF0000"/>
              </a:solidFill>
              <a:latin typeface="Arial Black" pitchFamily="34" charset="0"/>
            </a:endParaRPr>
          </a:p>
        </p:txBody>
      </p:sp>
      <p:sp>
        <p:nvSpPr>
          <p:cNvPr id="13" name="Rectangle 12"/>
          <p:cNvSpPr/>
          <p:nvPr/>
        </p:nvSpPr>
        <p:spPr>
          <a:xfrm rot="10800000" flipV="1">
            <a:off x="6019800" y="2286000"/>
            <a:ext cx="3124200" cy="584775"/>
          </a:xfrm>
          <a:prstGeom prst="rect">
            <a:avLst/>
          </a:prstGeom>
          <a:solidFill>
            <a:srgbClr val="FFFF00"/>
          </a:solidFill>
        </p:spPr>
        <p:txBody>
          <a:bodyPr wrap="square">
            <a:spAutoFit/>
          </a:bodyPr>
          <a:lstStyle/>
          <a:p>
            <a:pPr algn="ctr"/>
            <a:r>
              <a:rPr lang="en-US" sz="1600" i="1" dirty="0" smtClean="0">
                <a:solidFill>
                  <a:srgbClr val="FF0000"/>
                </a:solidFill>
                <a:latin typeface="Arial Black" pitchFamily="34" charset="0"/>
              </a:rPr>
              <a:t>1</a:t>
            </a:r>
            <a:r>
              <a:rPr lang="en-US" sz="1600" i="1" baseline="30000" dirty="0" smtClean="0">
                <a:solidFill>
                  <a:srgbClr val="FF0000"/>
                </a:solidFill>
                <a:latin typeface="Arial Black" pitchFamily="34" charset="0"/>
              </a:rPr>
              <a:t>st</a:t>
            </a:r>
            <a:r>
              <a:rPr lang="en-US" sz="1600" i="1" dirty="0" smtClean="0">
                <a:solidFill>
                  <a:srgbClr val="FF0000"/>
                </a:solidFill>
                <a:latin typeface="Arial Black" pitchFamily="34" charset="0"/>
              </a:rPr>
              <a:t> the Physical </a:t>
            </a:r>
            <a:r>
              <a:rPr lang="en-US" sz="1600" i="1" dirty="0" err="1" smtClean="0">
                <a:solidFill>
                  <a:srgbClr val="FF0000"/>
                </a:solidFill>
                <a:latin typeface="Arial Black" pitchFamily="34" charset="0"/>
              </a:rPr>
              <a:t>sheafs</a:t>
            </a:r>
            <a:r>
              <a:rPr lang="en-US" sz="1600" i="1" dirty="0" smtClean="0">
                <a:solidFill>
                  <a:srgbClr val="FF0000"/>
                </a:solidFill>
                <a:latin typeface="Arial Black" pitchFamily="34" charset="0"/>
              </a:rPr>
              <a:t> of wheat then the Spiritual</a:t>
            </a:r>
          </a:p>
        </p:txBody>
      </p:sp>
      <p:pic>
        <p:nvPicPr>
          <p:cNvPr id="10" name="Picture 9" descr="jesus rising.jpg"/>
          <p:cNvPicPr>
            <a:picLocks noChangeAspect="1"/>
          </p:cNvPicPr>
          <p:nvPr/>
        </p:nvPicPr>
        <p:blipFill>
          <a:blip r:embed="rId2" cstate="print"/>
          <a:stretch>
            <a:fillRect/>
          </a:stretch>
        </p:blipFill>
        <p:spPr>
          <a:xfrm>
            <a:off x="6019800" y="5029200"/>
            <a:ext cx="2943225" cy="1600200"/>
          </a:xfrm>
          <a:prstGeom prst="rect">
            <a:avLst/>
          </a:prstGeom>
        </p:spPr>
      </p:pic>
      <p:pic>
        <p:nvPicPr>
          <p:cNvPr id="14" name="Picture 13" descr="sheaf of wheat.jpg"/>
          <p:cNvPicPr>
            <a:picLocks noChangeAspect="1"/>
          </p:cNvPicPr>
          <p:nvPr/>
        </p:nvPicPr>
        <p:blipFill>
          <a:blip r:embed="rId3" cstate="print"/>
          <a:stretch>
            <a:fillRect/>
          </a:stretch>
        </p:blipFill>
        <p:spPr>
          <a:xfrm>
            <a:off x="6096000" y="2971800"/>
            <a:ext cx="2895600" cy="1905000"/>
          </a:xfrm>
          <a:prstGeom prst="rect">
            <a:avLst/>
          </a:prstGeom>
        </p:spPr>
      </p:pic>
      <p:pic>
        <p:nvPicPr>
          <p:cNvPr id="15" name="Picture 14" descr="thCAOPM9HU.jpg"/>
          <p:cNvPicPr>
            <a:picLocks noChangeAspect="1"/>
          </p:cNvPicPr>
          <p:nvPr/>
        </p:nvPicPr>
        <p:blipFill>
          <a:blip r:embed="rId4" cstate="print"/>
          <a:stretch>
            <a:fillRect/>
          </a:stretch>
        </p:blipFill>
        <p:spPr>
          <a:xfrm>
            <a:off x="152400" y="4648200"/>
            <a:ext cx="2590800" cy="2000250"/>
          </a:xfrm>
          <a:prstGeom prst="rect">
            <a:avLst/>
          </a:prstGeom>
        </p:spPr>
      </p:pic>
      <p:pic>
        <p:nvPicPr>
          <p:cNvPr id="16" name="Picture 15" descr="passover lamb3.jpg"/>
          <p:cNvPicPr>
            <a:picLocks noChangeAspect="1"/>
          </p:cNvPicPr>
          <p:nvPr/>
        </p:nvPicPr>
        <p:blipFill>
          <a:blip r:embed="rId5" cstate="print"/>
          <a:stretch>
            <a:fillRect/>
          </a:stretch>
        </p:blipFill>
        <p:spPr>
          <a:xfrm>
            <a:off x="152400" y="3124200"/>
            <a:ext cx="2667000" cy="1447800"/>
          </a:xfrm>
          <a:prstGeom prst="rect">
            <a:avLst/>
          </a:prstGeom>
        </p:spPr>
      </p:pic>
      <p:pic>
        <p:nvPicPr>
          <p:cNvPr id="17" name="Picture 16" descr="bread.jpg"/>
          <p:cNvPicPr>
            <a:picLocks noChangeAspect="1"/>
          </p:cNvPicPr>
          <p:nvPr/>
        </p:nvPicPr>
        <p:blipFill>
          <a:blip r:embed="rId6" cstate="print"/>
          <a:stretch>
            <a:fillRect/>
          </a:stretch>
        </p:blipFill>
        <p:spPr>
          <a:xfrm>
            <a:off x="2971800" y="3124200"/>
            <a:ext cx="2895600" cy="1524000"/>
          </a:xfrm>
          <a:prstGeom prst="rect">
            <a:avLst/>
          </a:prstGeom>
        </p:spPr>
      </p:pic>
      <p:sp>
        <p:nvSpPr>
          <p:cNvPr id="18" name="Rectangle 17"/>
          <p:cNvSpPr/>
          <p:nvPr/>
        </p:nvSpPr>
        <p:spPr>
          <a:xfrm rot="10800000" flipV="1">
            <a:off x="3048000" y="2209800"/>
            <a:ext cx="2667000" cy="830997"/>
          </a:xfrm>
          <a:prstGeom prst="rect">
            <a:avLst/>
          </a:prstGeom>
          <a:solidFill>
            <a:srgbClr val="FFFF00"/>
          </a:solidFill>
        </p:spPr>
        <p:txBody>
          <a:bodyPr wrap="square">
            <a:spAutoFit/>
          </a:bodyPr>
          <a:lstStyle/>
          <a:p>
            <a:pPr algn="ctr"/>
            <a:r>
              <a:rPr lang="en-US" sz="1600" i="1" dirty="0" smtClean="0">
                <a:solidFill>
                  <a:srgbClr val="FF0000"/>
                </a:solidFill>
                <a:latin typeface="Arial Black" pitchFamily="34" charset="0"/>
              </a:rPr>
              <a:t>1</a:t>
            </a:r>
            <a:r>
              <a:rPr lang="en-US" sz="1600" i="1" baseline="30000" dirty="0" smtClean="0">
                <a:solidFill>
                  <a:srgbClr val="FF0000"/>
                </a:solidFill>
                <a:latin typeface="Arial Black" pitchFamily="34" charset="0"/>
              </a:rPr>
              <a:t>st</a:t>
            </a:r>
            <a:r>
              <a:rPr lang="en-US" sz="1600" i="1" dirty="0" smtClean="0">
                <a:solidFill>
                  <a:srgbClr val="FF0000"/>
                </a:solidFill>
                <a:latin typeface="Arial Black" pitchFamily="34" charset="0"/>
              </a:rPr>
              <a:t> the Natural  loaves of leaven then the Spiritual  loaves</a:t>
            </a:r>
          </a:p>
        </p:txBody>
      </p:sp>
      <p:pic>
        <p:nvPicPr>
          <p:cNvPr id="20" name="Picture 19" descr="man2 praising God.jpg"/>
          <p:cNvPicPr>
            <a:picLocks noChangeAspect="1"/>
          </p:cNvPicPr>
          <p:nvPr/>
        </p:nvPicPr>
        <p:blipFill>
          <a:blip r:embed="rId7" cstate="print"/>
          <a:stretch>
            <a:fillRect/>
          </a:stretch>
        </p:blipFill>
        <p:spPr>
          <a:xfrm>
            <a:off x="2971800" y="4800600"/>
            <a:ext cx="2895600" cy="1828800"/>
          </a:xfrm>
          <a:prstGeom prst="rect">
            <a:avLst/>
          </a:prstGeom>
        </p:spPr>
      </p:pic>
    </p:spTree>
  </p:cSld>
  <p:clrMapOvr>
    <a:masterClrMapping/>
  </p:clrMapOvr>
  <p:transition spd="slow">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609600"/>
            <a:ext cx="9144000" cy="3416320"/>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14) The Feasts of the Lord use the Language of Creation as the language of Redemption.</a:t>
            </a:r>
          </a:p>
          <a:p>
            <a:r>
              <a:rPr lang="en-US" b="1" dirty="0" smtClean="0"/>
              <a:t>Rom 1:20  For ever since the creation of the world His invisible nature and attributes, that is, His eternal power and divinity, have been made intelligible and clearly discernible in and through the things that have been made (His handiworks). So [</a:t>
            </a:r>
            <a:r>
              <a:rPr lang="en-US" b="1" i="1" dirty="0" smtClean="0"/>
              <a:t>men] are without excuse [altogether without any defense or justification], [Ps. 19: 1-4.]</a:t>
            </a:r>
          </a:p>
          <a:p>
            <a:endParaRPr lang="en-US" b="1" i="1" dirty="0" smtClean="0"/>
          </a:p>
          <a:p>
            <a:r>
              <a:rPr lang="en-US" b="1" dirty="0" smtClean="0">
                <a:solidFill>
                  <a:srgbClr val="FF0000"/>
                </a:solidFill>
                <a:latin typeface="Arial Black" pitchFamily="34" charset="0"/>
              </a:rPr>
              <a:t>15) The Feast show us the letter of the law was swallowed up in the Spirit of life.</a:t>
            </a:r>
          </a:p>
          <a:p>
            <a:r>
              <a:rPr lang="en-US" b="1" dirty="0" smtClean="0"/>
              <a:t>2Co 4:18  Since we consider and look not to the things that are seen but to the things that are unseen; for the things that are visible are temporal (brief and fleeting), but the things that are invisible are deathless and everlasting. </a:t>
            </a:r>
            <a:r>
              <a:rPr lang="en-US" b="1" i="1" dirty="0" smtClean="0"/>
              <a:t> </a:t>
            </a:r>
            <a:endParaRPr lang="en-US" b="1" dirty="0" smtClean="0">
              <a:solidFill>
                <a:srgbClr val="FF0000"/>
              </a:solidFill>
              <a:latin typeface="Arial Black" pitchFamily="34" charset="0"/>
            </a:endParaRPr>
          </a:p>
        </p:txBody>
      </p:sp>
      <p:pic>
        <p:nvPicPr>
          <p:cNvPr id="19" name="Picture 18" descr="ten commandments.jpg"/>
          <p:cNvPicPr>
            <a:picLocks noChangeAspect="1"/>
          </p:cNvPicPr>
          <p:nvPr/>
        </p:nvPicPr>
        <p:blipFill>
          <a:blip r:embed="rId2" cstate="print"/>
          <a:stretch>
            <a:fillRect/>
          </a:stretch>
        </p:blipFill>
        <p:spPr>
          <a:xfrm>
            <a:off x="1600200" y="4495800"/>
            <a:ext cx="5410200" cy="1676400"/>
          </a:xfrm>
          <a:prstGeom prst="rect">
            <a:avLst/>
          </a:prstGeom>
        </p:spPr>
      </p:pic>
      <p:pic>
        <p:nvPicPr>
          <p:cNvPr id="21" name="Picture 20" descr="Dove.png"/>
          <p:cNvPicPr>
            <a:picLocks noChangeAspect="1"/>
          </p:cNvPicPr>
          <p:nvPr/>
        </p:nvPicPr>
        <p:blipFill>
          <a:blip r:embed="rId3" cstate="print"/>
          <a:stretch>
            <a:fillRect/>
          </a:stretch>
        </p:blipFill>
        <p:spPr>
          <a:xfrm>
            <a:off x="1371600" y="4267200"/>
            <a:ext cx="6477000" cy="2286000"/>
          </a:xfrm>
          <a:prstGeom prst="rect">
            <a:avLst/>
          </a:prstGeom>
        </p:spPr>
      </p:pic>
    </p:spTree>
  </p:cSld>
  <p:clrMapOvr>
    <a:masterClrMapping/>
  </p:clrMapOvr>
  <p:transition spd="slow">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609600"/>
            <a:ext cx="9144000" cy="369332"/>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16) The Feasts are God’s Dress Rehearsals.</a:t>
            </a:r>
          </a:p>
        </p:txBody>
      </p:sp>
      <p:sp>
        <p:nvSpPr>
          <p:cNvPr id="7" name="TextBox 6"/>
          <p:cNvSpPr txBox="1"/>
          <p:nvPr/>
        </p:nvSpPr>
        <p:spPr>
          <a:xfrm>
            <a:off x="0" y="1143000"/>
            <a:ext cx="9144000" cy="1015663"/>
          </a:xfrm>
          <a:prstGeom prst="rect">
            <a:avLst/>
          </a:prstGeom>
          <a:solidFill>
            <a:srgbClr val="FFFF00"/>
          </a:solidFill>
        </p:spPr>
        <p:txBody>
          <a:bodyPr wrap="square" rtlCol="0">
            <a:spAutoFit/>
          </a:bodyPr>
          <a:lstStyle/>
          <a:p>
            <a:r>
              <a:rPr lang="en-US" sz="2000" dirty="0">
                <a:latin typeface="Aharoni" pitchFamily="2" charset="-79"/>
                <a:cs typeface="Aharoni" pitchFamily="2" charset="-79"/>
              </a:rPr>
              <a:t>Lev 23:2  Speak unto the children of Israel, and say unto them, Concerning the feasts of the LORD, which ye shall proclaim to be holy convocations, even these are my feasts</a:t>
            </a:r>
            <a:r>
              <a:rPr lang="en-US" sz="2000" i="1" dirty="0">
                <a:latin typeface="Aharoni" pitchFamily="2" charset="-79"/>
                <a:cs typeface="Aharoni" pitchFamily="2" charset="-79"/>
              </a:rPr>
              <a:t>. </a:t>
            </a:r>
            <a:endParaRPr lang="en-US" sz="2000" dirty="0">
              <a:latin typeface="Aharoni" pitchFamily="2" charset="-79"/>
              <a:cs typeface="Aharoni" pitchFamily="2" charset="-79"/>
            </a:endParaRPr>
          </a:p>
        </p:txBody>
      </p:sp>
      <p:sp>
        <p:nvSpPr>
          <p:cNvPr id="8" name="TextBox 7"/>
          <p:cNvSpPr txBox="1"/>
          <p:nvPr/>
        </p:nvSpPr>
        <p:spPr>
          <a:xfrm>
            <a:off x="533400" y="2362200"/>
            <a:ext cx="7924800" cy="707886"/>
          </a:xfrm>
          <a:prstGeom prst="rect">
            <a:avLst/>
          </a:prstGeom>
          <a:solidFill>
            <a:srgbClr val="FFFF00"/>
          </a:solidFill>
        </p:spPr>
        <p:txBody>
          <a:bodyPr wrap="square" rtlCol="0">
            <a:spAutoFit/>
          </a:bodyPr>
          <a:lstStyle/>
          <a:p>
            <a:r>
              <a:rPr lang="en-US" sz="2000" dirty="0">
                <a:latin typeface="Aharoni" pitchFamily="2" charset="-79"/>
                <a:cs typeface="Aharoni" pitchFamily="2" charset="-79"/>
              </a:rPr>
              <a:t>Lev 23:2  </a:t>
            </a:r>
            <a:r>
              <a:rPr lang="en-US" sz="2000" dirty="0" smtClean="0">
                <a:latin typeface="Aharoni" pitchFamily="2" charset="-79"/>
                <a:cs typeface="Aharoni" pitchFamily="2" charset="-79"/>
              </a:rPr>
              <a:t>… holy convocations-</a:t>
            </a:r>
            <a:r>
              <a:rPr lang="en-US" sz="2000" dirty="0" err="1" smtClean="0">
                <a:latin typeface="Aharoni" pitchFamily="2" charset="-79"/>
                <a:cs typeface="Aharoni" pitchFamily="2" charset="-79"/>
              </a:rPr>
              <a:t>mik</a:t>
            </a:r>
            <a:r>
              <a:rPr lang="en-US" sz="2000" dirty="0" smtClean="0">
                <a:latin typeface="Aharoni" pitchFamily="2" charset="-79"/>
                <a:cs typeface="Aharoni" pitchFamily="2" charset="-79"/>
              </a:rPr>
              <a:t>-raw‘ also </a:t>
            </a:r>
            <a:r>
              <a:rPr lang="en-US" sz="2000" dirty="0">
                <a:latin typeface="Aharoni" pitchFamily="2" charset="-79"/>
                <a:cs typeface="Aharoni" pitchFamily="2" charset="-79"/>
              </a:rPr>
              <a:t>a rehearsal: - assembly, </a:t>
            </a:r>
          </a:p>
        </p:txBody>
      </p:sp>
      <p:pic>
        <p:nvPicPr>
          <p:cNvPr id="9" name="Picture 8" descr="couple to be married.jpg"/>
          <p:cNvPicPr>
            <a:picLocks noChangeAspect="1"/>
          </p:cNvPicPr>
          <p:nvPr/>
        </p:nvPicPr>
        <p:blipFill>
          <a:blip r:embed="rId2" cstate="print"/>
          <a:stretch>
            <a:fillRect/>
          </a:stretch>
        </p:blipFill>
        <p:spPr>
          <a:xfrm>
            <a:off x="1981200" y="3352800"/>
            <a:ext cx="5257800" cy="3276600"/>
          </a:xfrm>
          <a:prstGeom prst="rect">
            <a:avLst/>
          </a:prstGeom>
        </p:spPr>
      </p:pic>
      <p:sp>
        <p:nvSpPr>
          <p:cNvPr id="10" name="Rectangle 9"/>
          <p:cNvSpPr/>
          <p:nvPr/>
        </p:nvSpPr>
        <p:spPr>
          <a:xfrm rot="9759860" flipV="1">
            <a:off x="1517333" y="4375739"/>
            <a:ext cx="2389602" cy="830997"/>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Lets stop rehearsing and get Married!</a:t>
            </a:r>
          </a:p>
        </p:txBody>
      </p:sp>
      <p:sp>
        <p:nvSpPr>
          <p:cNvPr id="11" name="Rectangle 10"/>
          <p:cNvSpPr/>
          <p:nvPr/>
        </p:nvSpPr>
        <p:spPr>
          <a:xfrm rot="12473611" flipV="1">
            <a:off x="6532569" y="4338311"/>
            <a:ext cx="2389602" cy="338554"/>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Rehearsing  is Fun!</a:t>
            </a:r>
          </a:p>
        </p:txBody>
      </p:sp>
    </p:spTree>
  </p:cSld>
  <p:clrMapOvr>
    <a:masterClrMapping/>
  </p:clrMapOvr>
  <p:transition spd="slow">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pic>
        <p:nvPicPr>
          <p:cNvPr id="10" name="Picture 9" descr="sun1.jpg"/>
          <p:cNvPicPr>
            <a:picLocks noChangeAspect="1"/>
          </p:cNvPicPr>
          <p:nvPr/>
        </p:nvPicPr>
        <p:blipFill>
          <a:blip r:embed="rId2" cstate="print"/>
          <a:stretch>
            <a:fillRect/>
          </a:stretch>
        </p:blipFill>
        <p:spPr>
          <a:xfrm>
            <a:off x="0" y="990600"/>
            <a:ext cx="2857500" cy="2705100"/>
          </a:xfrm>
          <a:prstGeom prst="rect">
            <a:avLst/>
          </a:prstGeom>
        </p:spPr>
      </p:pic>
      <p:pic>
        <p:nvPicPr>
          <p:cNvPr id="11" name="Picture 10" descr="moon.jpg"/>
          <p:cNvPicPr>
            <a:picLocks noChangeAspect="1"/>
          </p:cNvPicPr>
          <p:nvPr/>
        </p:nvPicPr>
        <p:blipFill>
          <a:blip r:embed="rId3" cstate="print"/>
          <a:stretch>
            <a:fillRect/>
          </a:stretch>
        </p:blipFill>
        <p:spPr>
          <a:xfrm>
            <a:off x="2819400" y="990600"/>
            <a:ext cx="3276600" cy="2743200"/>
          </a:xfrm>
          <a:prstGeom prst="rect">
            <a:avLst/>
          </a:prstGeom>
        </p:spPr>
      </p:pic>
      <p:pic>
        <p:nvPicPr>
          <p:cNvPr id="12" name="Picture 11" descr="stars.jpg"/>
          <p:cNvPicPr>
            <a:picLocks noChangeAspect="1"/>
          </p:cNvPicPr>
          <p:nvPr/>
        </p:nvPicPr>
        <p:blipFill>
          <a:blip r:embed="rId4" cstate="print"/>
          <a:stretch>
            <a:fillRect/>
          </a:stretch>
        </p:blipFill>
        <p:spPr>
          <a:xfrm>
            <a:off x="6096000" y="990600"/>
            <a:ext cx="3048000" cy="2743200"/>
          </a:xfrm>
          <a:prstGeom prst="rect">
            <a:avLst/>
          </a:prstGeom>
        </p:spPr>
      </p:pic>
      <p:sp>
        <p:nvSpPr>
          <p:cNvPr id="13" name="TextBox 12"/>
          <p:cNvSpPr txBox="1"/>
          <p:nvPr/>
        </p:nvSpPr>
        <p:spPr>
          <a:xfrm>
            <a:off x="990600" y="3810000"/>
            <a:ext cx="838200" cy="523220"/>
          </a:xfrm>
          <a:prstGeom prst="rect">
            <a:avLst/>
          </a:prstGeom>
          <a:solidFill>
            <a:srgbClr val="FFFF00"/>
          </a:solidFill>
        </p:spPr>
        <p:txBody>
          <a:bodyPr wrap="square" rtlCol="0">
            <a:spAutoFit/>
          </a:bodyPr>
          <a:lstStyle/>
          <a:p>
            <a:r>
              <a:rPr lang="en-US" sz="2800" dirty="0" smtClean="0"/>
              <a:t>Sun</a:t>
            </a:r>
            <a:endParaRPr lang="en-US" sz="2800" dirty="0"/>
          </a:p>
        </p:txBody>
      </p:sp>
      <p:sp>
        <p:nvSpPr>
          <p:cNvPr id="14" name="TextBox 13"/>
          <p:cNvSpPr txBox="1"/>
          <p:nvPr/>
        </p:nvSpPr>
        <p:spPr>
          <a:xfrm>
            <a:off x="4038600" y="3810000"/>
            <a:ext cx="1371600" cy="584775"/>
          </a:xfrm>
          <a:prstGeom prst="rect">
            <a:avLst/>
          </a:prstGeom>
          <a:solidFill>
            <a:srgbClr val="FFFF00"/>
          </a:solidFill>
        </p:spPr>
        <p:txBody>
          <a:bodyPr wrap="square" rtlCol="0">
            <a:spAutoFit/>
          </a:bodyPr>
          <a:lstStyle/>
          <a:p>
            <a:r>
              <a:rPr lang="en-US" sz="3200" dirty="0" smtClean="0"/>
              <a:t>Moon </a:t>
            </a:r>
            <a:endParaRPr lang="en-US" sz="3200" dirty="0"/>
          </a:p>
        </p:txBody>
      </p:sp>
      <p:sp>
        <p:nvSpPr>
          <p:cNvPr id="16" name="TextBox 15"/>
          <p:cNvSpPr txBox="1"/>
          <p:nvPr/>
        </p:nvSpPr>
        <p:spPr>
          <a:xfrm>
            <a:off x="7162800" y="3810000"/>
            <a:ext cx="1371600" cy="584775"/>
          </a:xfrm>
          <a:prstGeom prst="rect">
            <a:avLst/>
          </a:prstGeom>
          <a:solidFill>
            <a:srgbClr val="FFFF00"/>
          </a:solidFill>
        </p:spPr>
        <p:txBody>
          <a:bodyPr wrap="square" rtlCol="0">
            <a:spAutoFit/>
          </a:bodyPr>
          <a:lstStyle/>
          <a:p>
            <a:r>
              <a:rPr lang="en-US" sz="3200" dirty="0" smtClean="0"/>
              <a:t>Stars </a:t>
            </a:r>
            <a:endParaRPr lang="en-US" sz="3200" dirty="0"/>
          </a:p>
        </p:txBody>
      </p:sp>
      <p:sp>
        <p:nvSpPr>
          <p:cNvPr id="17" name="TextBox 16"/>
          <p:cNvSpPr txBox="1"/>
          <p:nvPr/>
        </p:nvSpPr>
        <p:spPr>
          <a:xfrm>
            <a:off x="152400" y="4495800"/>
            <a:ext cx="8839200" cy="2062103"/>
          </a:xfrm>
          <a:prstGeom prst="rect">
            <a:avLst/>
          </a:prstGeom>
          <a:solidFill>
            <a:srgbClr val="FFFF00"/>
          </a:solidFill>
        </p:spPr>
        <p:txBody>
          <a:bodyPr wrap="square" rtlCol="0">
            <a:spAutoFit/>
          </a:bodyPr>
          <a:lstStyle/>
          <a:p>
            <a:r>
              <a:rPr lang="en-US" sz="3200" b="1" dirty="0"/>
              <a:t>Gen 1:14  And God said, Let there be lights in the firmament of the heaven to divide the day from the night; and let them be for signs, and for seasons, and for days, and years:</a:t>
            </a:r>
            <a:endParaRPr lang="en-US" sz="3200" dirty="0">
              <a:latin typeface="Aharoni" pitchFamily="2" charset="-79"/>
              <a:cs typeface="Aharoni" pitchFamily="2" charset="-79"/>
            </a:endParaRPr>
          </a:p>
        </p:txBody>
      </p:sp>
      <p:sp>
        <p:nvSpPr>
          <p:cNvPr id="6" name="TextBox 5"/>
          <p:cNvSpPr txBox="1"/>
          <p:nvPr/>
        </p:nvSpPr>
        <p:spPr>
          <a:xfrm>
            <a:off x="0" y="533400"/>
            <a:ext cx="9144000" cy="646331"/>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17) The Sun &amp; Moon and Stars are signs  “Signals” of the Feasts. (Appointed Times)</a:t>
            </a:r>
          </a:p>
        </p:txBody>
      </p:sp>
    </p:spTree>
  </p:cSld>
  <p:clrMapOvr>
    <a:masterClrMapping/>
  </p:clrMapOvr>
  <p:transition spd="slow">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609600"/>
            <a:ext cx="9144000" cy="369332"/>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17) The Sun &amp; Moon and Stars are signs of the Feasts.</a:t>
            </a:r>
          </a:p>
        </p:txBody>
      </p:sp>
      <p:pic>
        <p:nvPicPr>
          <p:cNvPr id="10" name="Picture 9" descr="sun1.jpg"/>
          <p:cNvPicPr>
            <a:picLocks noChangeAspect="1"/>
          </p:cNvPicPr>
          <p:nvPr/>
        </p:nvPicPr>
        <p:blipFill>
          <a:blip r:embed="rId2" cstate="print"/>
          <a:stretch>
            <a:fillRect/>
          </a:stretch>
        </p:blipFill>
        <p:spPr>
          <a:xfrm>
            <a:off x="0" y="990600"/>
            <a:ext cx="2857500" cy="2705100"/>
          </a:xfrm>
          <a:prstGeom prst="rect">
            <a:avLst/>
          </a:prstGeom>
        </p:spPr>
      </p:pic>
      <p:pic>
        <p:nvPicPr>
          <p:cNvPr id="11" name="Picture 10" descr="moon.jpg"/>
          <p:cNvPicPr>
            <a:picLocks noChangeAspect="1"/>
          </p:cNvPicPr>
          <p:nvPr/>
        </p:nvPicPr>
        <p:blipFill>
          <a:blip r:embed="rId3" cstate="print"/>
          <a:stretch>
            <a:fillRect/>
          </a:stretch>
        </p:blipFill>
        <p:spPr>
          <a:xfrm>
            <a:off x="2819400" y="990600"/>
            <a:ext cx="3276600" cy="2743200"/>
          </a:xfrm>
          <a:prstGeom prst="rect">
            <a:avLst/>
          </a:prstGeom>
        </p:spPr>
      </p:pic>
      <p:pic>
        <p:nvPicPr>
          <p:cNvPr id="12" name="Picture 11" descr="stars.jpg"/>
          <p:cNvPicPr>
            <a:picLocks noChangeAspect="1"/>
          </p:cNvPicPr>
          <p:nvPr/>
        </p:nvPicPr>
        <p:blipFill>
          <a:blip r:embed="rId4" cstate="print"/>
          <a:stretch>
            <a:fillRect/>
          </a:stretch>
        </p:blipFill>
        <p:spPr>
          <a:xfrm>
            <a:off x="6096000" y="990600"/>
            <a:ext cx="3048000" cy="2743200"/>
          </a:xfrm>
          <a:prstGeom prst="rect">
            <a:avLst/>
          </a:prstGeom>
        </p:spPr>
      </p:pic>
      <p:sp>
        <p:nvSpPr>
          <p:cNvPr id="13" name="TextBox 12"/>
          <p:cNvSpPr txBox="1"/>
          <p:nvPr/>
        </p:nvSpPr>
        <p:spPr>
          <a:xfrm>
            <a:off x="990600" y="3810000"/>
            <a:ext cx="838200" cy="523220"/>
          </a:xfrm>
          <a:prstGeom prst="rect">
            <a:avLst/>
          </a:prstGeom>
          <a:solidFill>
            <a:srgbClr val="FFFF00"/>
          </a:solidFill>
        </p:spPr>
        <p:txBody>
          <a:bodyPr wrap="square" rtlCol="0">
            <a:spAutoFit/>
          </a:bodyPr>
          <a:lstStyle/>
          <a:p>
            <a:r>
              <a:rPr lang="en-US" sz="2800" dirty="0" smtClean="0"/>
              <a:t>Sun</a:t>
            </a:r>
            <a:endParaRPr lang="en-US" sz="2800" dirty="0"/>
          </a:p>
        </p:txBody>
      </p:sp>
      <p:sp>
        <p:nvSpPr>
          <p:cNvPr id="14" name="TextBox 13"/>
          <p:cNvSpPr txBox="1"/>
          <p:nvPr/>
        </p:nvSpPr>
        <p:spPr>
          <a:xfrm>
            <a:off x="4038600" y="3810000"/>
            <a:ext cx="1371600" cy="584775"/>
          </a:xfrm>
          <a:prstGeom prst="rect">
            <a:avLst/>
          </a:prstGeom>
          <a:solidFill>
            <a:srgbClr val="FFFF00"/>
          </a:solidFill>
        </p:spPr>
        <p:txBody>
          <a:bodyPr wrap="square" rtlCol="0">
            <a:spAutoFit/>
          </a:bodyPr>
          <a:lstStyle/>
          <a:p>
            <a:r>
              <a:rPr lang="en-US" sz="3200" dirty="0" smtClean="0"/>
              <a:t>Moon </a:t>
            </a:r>
            <a:endParaRPr lang="en-US" sz="3200" dirty="0"/>
          </a:p>
        </p:txBody>
      </p:sp>
      <p:sp>
        <p:nvSpPr>
          <p:cNvPr id="16" name="TextBox 15"/>
          <p:cNvSpPr txBox="1"/>
          <p:nvPr/>
        </p:nvSpPr>
        <p:spPr>
          <a:xfrm>
            <a:off x="7162800" y="3810000"/>
            <a:ext cx="1371600" cy="584775"/>
          </a:xfrm>
          <a:prstGeom prst="rect">
            <a:avLst/>
          </a:prstGeom>
          <a:solidFill>
            <a:srgbClr val="FFFF00"/>
          </a:solidFill>
        </p:spPr>
        <p:txBody>
          <a:bodyPr wrap="square" rtlCol="0">
            <a:spAutoFit/>
          </a:bodyPr>
          <a:lstStyle/>
          <a:p>
            <a:r>
              <a:rPr lang="en-US" sz="3200" dirty="0" smtClean="0"/>
              <a:t>Stars </a:t>
            </a:r>
            <a:endParaRPr lang="en-US" sz="3200" dirty="0"/>
          </a:p>
        </p:txBody>
      </p:sp>
      <p:sp>
        <p:nvSpPr>
          <p:cNvPr id="15" name="TextBox 14"/>
          <p:cNvSpPr txBox="1"/>
          <p:nvPr/>
        </p:nvSpPr>
        <p:spPr>
          <a:xfrm>
            <a:off x="304800" y="4724400"/>
            <a:ext cx="8686800" cy="1815882"/>
          </a:xfrm>
          <a:prstGeom prst="rect">
            <a:avLst/>
          </a:prstGeom>
          <a:solidFill>
            <a:srgbClr val="FFFF00"/>
          </a:solidFill>
        </p:spPr>
        <p:txBody>
          <a:bodyPr wrap="square" rtlCol="0">
            <a:spAutoFit/>
          </a:bodyPr>
          <a:lstStyle/>
          <a:p>
            <a:r>
              <a:rPr lang="en-US" sz="2800" dirty="0" smtClean="0">
                <a:latin typeface="Aharoni" pitchFamily="2" charset="-79"/>
                <a:cs typeface="Aharoni" pitchFamily="2" charset="-79"/>
              </a:rPr>
              <a:t>Gen 1:14  ….and let them be for signs, …</a:t>
            </a:r>
          </a:p>
          <a:p>
            <a:r>
              <a:rPr lang="en-US" sz="2800" dirty="0" smtClean="0">
                <a:latin typeface="Aharoni" pitchFamily="2" charset="-79"/>
                <a:cs typeface="Aharoni" pitchFamily="2" charset="-79"/>
              </a:rPr>
              <a:t>Signs-</a:t>
            </a:r>
            <a:r>
              <a:rPr lang="en-US" sz="2800" b="1" dirty="0"/>
              <a:t> </a:t>
            </a:r>
            <a:r>
              <a:rPr lang="en-US" sz="2800" i="1" dirty="0" err="1" smtClean="0">
                <a:latin typeface="Arial Black" pitchFamily="34" charset="0"/>
              </a:rPr>
              <a:t>oth</a:t>
            </a:r>
            <a:r>
              <a:rPr lang="en-US" sz="2800" i="1" dirty="0" smtClean="0"/>
              <a:t> -</a:t>
            </a:r>
            <a:r>
              <a:rPr lang="en-US" sz="2800" i="1" u="sng" dirty="0" smtClean="0"/>
              <a:t> </a:t>
            </a:r>
            <a:r>
              <a:rPr lang="en-US" sz="2800" dirty="0">
                <a:latin typeface="Aharoni" pitchFamily="2" charset="-79"/>
                <a:cs typeface="Aharoni" pitchFamily="2" charset="-79"/>
              </a:rPr>
              <a:t>a </a:t>
            </a:r>
            <a:r>
              <a:rPr lang="en-US" sz="2800" dirty="0">
                <a:solidFill>
                  <a:srgbClr val="FF0000"/>
                </a:solidFill>
                <a:latin typeface="Aharoni" pitchFamily="2" charset="-79"/>
                <a:cs typeface="Aharoni" pitchFamily="2" charset="-79"/>
              </a:rPr>
              <a:t>signal </a:t>
            </a:r>
            <a:r>
              <a:rPr lang="en-US" sz="2800" dirty="0">
                <a:latin typeface="Aharoni" pitchFamily="2" charset="-79"/>
                <a:cs typeface="Aharoni" pitchFamily="2" charset="-79"/>
              </a:rPr>
              <a:t>(literally or figuratively), as a </a:t>
            </a:r>
            <a:r>
              <a:rPr lang="en-US" sz="2800" dirty="0">
                <a:solidFill>
                  <a:srgbClr val="FF0000"/>
                </a:solidFill>
                <a:latin typeface="Aharoni" pitchFamily="2" charset="-79"/>
                <a:cs typeface="Aharoni" pitchFamily="2" charset="-79"/>
              </a:rPr>
              <a:t>flag, beacon</a:t>
            </a:r>
            <a:r>
              <a:rPr lang="en-US" sz="2800" dirty="0">
                <a:latin typeface="Aharoni" pitchFamily="2" charset="-79"/>
                <a:cs typeface="Aharoni" pitchFamily="2" charset="-79"/>
              </a:rPr>
              <a:t>, monument, omen, prodigy, evidence, etc.: - mark, miracle, (en-) sign, token</a:t>
            </a:r>
            <a:r>
              <a:rPr lang="en-US" sz="2800" dirty="0" smtClean="0">
                <a:latin typeface="Aharoni" pitchFamily="2" charset="-79"/>
                <a:cs typeface="Aharoni" pitchFamily="2" charset="-79"/>
              </a:rPr>
              <a:t>.</a:t>
            </a:r>
            <a:endParaRPr lang="en-US" sz="2800" dirty="0">
              <a:latin typeface="Aharoni" pitchFamily="2" charset="-79"/>
              <a:cs typeface="Aharoni" pitchFamily="2" charset="-79"/>
            </a:endParaRPr>
          </a:p>
        </p:txBody>
      </p:sp>
      <p:sp>
        <p:nvSpPr>
          <p:cNvPr id="18" name="TextBox 17"/>
          <p:cNvSpPr txBox="1"/>
          <p:nvPr/>
        </p:nvSpPr>
        <p:spPr>
          <a:xfrm>
            <a:off x="0" y="533400"/>
            <a:ext cx="9144000" cy="646331"/>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17) The Sun &amp; Moon and Stars are signs  “Signals” of the Feasts. (Appointed Times)</a:t>
            </a:r>
          </a:p>
        </p:txBody>
      </p:sp>
    </p:spTree>
  </p:cSld>
  <p:clrMapOvr>
    <a:masterClrMapping/>
  </p:clrMapOvr>
  <p:transition spd="slow">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609600"/>
            <a:ext cx="9144000" cy="369332"/>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17) The Sun &amp; Moon and Stars are signs “Signals” of the Feasts.</a:t>
            </a:r>
          </a:p>
        </p:txBody>
      </p:sp>
      <p:pic>
        <p:nvPicPr>
          <p:cNvPr id="10" name="Picture 9" descr="sun1.jpg"/>
          <p:cNvPicPr>
            <a:picLocks noChangeAspect="1"/>
          </p:cNvPicPr>
          <p:nvPr/>
        </p:nvPicPr>
        <p:blipFill>
          <a:blip r:embed="rId2" cstate="print"/>
          <a:stretch>
            <a:fillRect/>
          </a:stretch>
        </p:blipFill>
        <p:spPr>
          <a:xfrm>
            <a:off x="0" y="990600"/>
            <a:ext cx="2857500" cy="2705100"/>
          </a:xfrm>
          <a:prstGeom prst="rect">
            <a:avLst/>
          </a:prstGeom>
        </p:spPr>
      </p:pic>
      <p:pic>
        <p:nvPicPr>
          <p:cNvPr id="11" name="Picture 10" descr="moon.jpg"/>
          <p:cNvPicPr>
            <a:picLocks noChangeAspect="1"/>
          </p:cNvPicPr>
          <p:nvPr/>
        </p:nvPicPr>
        <p:blipFill>
          <a:blip r:embed="rId3" cstate="print"/>
          <a:stretch>
            <a:fillRect/>
          </a:stretch>
        </p:blipFill>
        <p:spPr>
          <a:xfrm>
            <a:off x="2819400" y="990600"/>
            <a:ext cx="3276600" cy="2743200"/>
          </a:xfrm>
          <a:prstGeom prst="rect">
            <a:avLst/>
          </a:prstGeom>
        </p:spPr>
      </p:pic>
      <p:pic>
        <p:nvPicPr>
          <p:cNvPr id="12" name="Picture 11" descr="stars.jpg"/>
          <p:cNvPicPr>
            <a:picLocks noChangeAspect="1"/>
          </p:cNvPicPr>
          <p:nvPr/>
        </p:nvPicPr>
        <p:blipFill>
          <a:blip r:embed="rId4" cstate="print"/>
          <a:stretch>
            <a:fillRect/>
          </a:stretch>
        </p:blipFill>
        <p:spPr>
          <a:xfrm>
            <a:off x="6096000" y="990600"/>
            <a:ext cx="3048000" cy="2743200"/>
          </a:xfrm>
          <a:prstGeom prst="rect">
            <a:avLst/>
          </a:prstGeom>
        </p:spPr>
      </p:pic>
      <p:sp>
        <p:nvSpPr>
          <p:cNvPr id="13" name="TextBox 12"/>
          <p:cNvSpPr txBox="1"/>
          <p:nvPr/>
        </p:nvSpPr>
        <p:spPr>
          <a:xfrm>
            <a:off x="990600" y="3810000"/>
            <a:ext cx="838200" cy="523220"/>
          </a:xfrm>
          <a:prstGeom prst="rect">
            <a:avLst/>
          </a:prstGeom>
          <a:solidFill>
            <a:srgbClr val="FFFF00"/>
          </a:solidFill>
        </p:spPr>
        <p:txBody>
          <a:bodyPr wrap="square" rtlCol="0">
            <a:spAutoFit/>
          </a:bodyPr>
          <a:lstStyle/>
          <a:p>
            <a:r>
              <a:rPr lang="en-US" sz="2800" dirty="0" smtClean="0"/>
              <a:t>Sun</a:t>
            </a:r>
            <a:endParaRPr lang="en-US" sz="2800" dirty="0"/>
          </a:p>
        </p:txBody>
      </p:sp>
      <p:sp>
        <p:nvSpPr>
          <p:cNvPr id="14" name="TextBox 13"/>
          <p:cNvSpPr txBox="1"/>
          <p:nvPr/>
        </p:nvSpPr>
        <p:spPr>
          <a:xfrm>
            <a:off x="4038600" y="3810000"/>
            <a:ext cx="1371600" cy="584775"/>
          </a:xfrm>
          <a:prstGeom prst="rect">
            <a:avLst/>
          </a:prstGeom>
          <a:solidFill>
            <a:srgbClr val="FFFF00"/>
          </a:solidFill>
        </p:spPr>
        <p:txBody>
          <a:bodyPr wrap="square" rtlCol="0">
            <a:spAutoFit/>
          </a:bodyPr>
          <a:lstStyle/>
          <a:p>
            <a:r>
              <a:rPr lang="en-US" sz="3200" dirty="0" smtClean="0"/>
              <a:t>Moon </a:t>
            </a:r>
            <a:endParaRPr lang="en-US" sz="3200" dirty="0"/>
          </a:p>
        </p:txBody>
      </p:sp>
      <p:sp>
        <p:nvSpPr>
          <p:cNvPr id="16" name="TextBox 15"/>
          <p:cNvSpPr txBox="1"/>
          <p:nvPr/>
        </p:nvSpPr>
        <p:spPr>
          <a:xfrm>
            <a:off x="7162800" y="3810000"/>
            <a:ext cx="1371600" cy="584775"/>
          </a:xfrm>
          <a:prstGeom prst="rect">
            <a:avLst/>
          </a:prstGeom>
          <a:solidFill>
            <a:srgbClr val="FFFF00"/>
          </a:solidFill>
        </p:spPr>
        <p:txBody>
          <a:bodyPr wrap="square" rtlCol="0">
            <a:spAutoFit/>
          </a:bodyPr>
          <a:lstStyle/>
          <a:p>
            <a:r>
              <a:rPr lang="en-US" sz="3200" dirty="0" smtClean="0"/>
              <a:t>Stars </a:t>
            </a:r>
            <a:endParaRPr lang="en-US" sz="3200" dirty="0"/>
          </a:p>
        </p:txBody>
      </p:sp>
      <p:sp>
        <p:nvSpPr>
          <p:cNvPr id="17" name="TextBox 16"/>
          <p:cNvSpPr txBox="1"/>
          <p:nvPr/>
        </p:nvSpPr>
        <p:spPr>
          <a:xfrm>
            <a:off x="0" y="4611231"/>
            <a:ext cx="9144000" cy="2246769"/>
          </a:xfrm>
          <a:prstGeom prst="rect">
            <a:avLst/>
          </a:prstGeom>
          <a:solidFill>
            <a:srgbClr val="FFFF00"/>
          </a:solidFill>
        </p:spPr>
        <p:txBody>
          <a:bodyPr wrap="square" rtlCol="0">
            <a:spAutoFit/>
          </a:bodyPr>
          <a:lstStyle/>
          <a:p>
            <a:r>
              <a:rPr lang="en-US" sz="2800" dirty="0" smtClean="0">
                <a:latin typeface="Aharoni" pitchFamily="2" charset="-79"/>
                <a:cs typeface="Aharoni" pitchFamily="2" charset="-79"/>
              </a:rPr>
              <a:t>Gen 1:14  ….</a:t>
            </a:r>
            <a:r>
              <a:rPr lang="en-US" sz="2800" b="1" dirty="0" smtClean="0"/>
              <a:t> and for seasons, and for days, and years:… </a:t>
            </a:r>
            <a:r>
              <a:rPr lang="en-US" sz="2800" b="1" dirty="0" smtClean="0">
                <a:solidFill>
                  <a:srgbClr val="FF0000"/>
                </a:solidFill>
              </a:rPr>
              <a:t>Seasons - </a:t>
            </a:r>
            <a:r>
              <a:rPr lang="en-US" sz="2800" dirty="0">
                <a:solidFill>
                  <a:srgbClr val="FF0000"/>
                </a:solidFill>
                <a:latin typeface="Aharoni" pitchFamily="2" charset="-79"/>
                <a:cs typeface="Aharoni" pitchFamily="2" charset="-79"/>
              </a:rPr>
              <a:t>mô‛</a:t>
            </a:r>
            <a:r>
              <a:rPr lang="en-US" sz="2800" dirty="0" err="1">
                <a:solidFill>
                  <a:srgbClr val="FF0000"/>
                </a:solidFill>
                <a:latin typeface="Aharoni" pitchFamily="2" charset="-79"/>
                <a:cs typeface="Aharoni" pitchFamily="2" charset="-79"/>
              </a:rPr>
              <a:t>ê</a:t>
            </a:r>
            <a:r>
              <a:rPr lang="en-US" sz="2800" dirty="0" err="1" smtClean="0">
                <a:solidFill>
                  <a:srgbClr val="FF0000"/>
                </a:solidFill>
                <a:latin typeface="Aharoni" pitchFamily="2" charset="-79"/>
                <a:cs typeface="Aharoni" pitchFamily="2" charset="-79"/>
              </a:rPr>
              <a:t>d</a:t>
            </a:r>
            <a:r>
              <a:rPr lang="en-US" sz="2800" dirty="0" smtClean="0">
                <a:solidFill>
                  <a:srgbClr val="FF0000"/>
                </a:solidFill>
              </a:rPr>
              <a:t>-</a:t>
            </a:r>
            <a:r>
              <a:rPr lang="en-US" sz="2800" u="sng" dirty="0" smtClean="0">
                <a:solidFill>
                  <a:srgbClr val="FF0000"/>
                </a:solidFill>
              </a:rPr>
              <a:t> </a:t>
            </a:r>
            <a:r>
              <a:rPr lang="en-US" sz="2800" dirty="0">
                <a:latin typeface="Aharoni" pitchFamily="2" charset="-79"/>
                <a:cs typeface="Aharoni" pitchFamily="2" charset="-79"/>
              </a:rPr>
              <a:t>an appointment, that is, a fixed time or season; specifically a </a:t>
            </a:r>
            <a:r>
              <a:rPr lang="en-US" sz="2800" dirty="0">
                <a:solidFill>
                  <a:srgbClr val="FF0000"/>
                </a:solidFill>
                <a:latin typeface="Aharoni" pitchFamily="2" charset="-79"/>
                <a:cs typeface="Aharoni" pitchFamily="2" charset="-79"/>
              </a:rPr>
              <a:t>festival</a:t>
            </a:r>
            <a:r>
              <a:rPr lang="en-US" sz="2800" dirty="0">
                <a:solidFill>
                  <a:schemeClr val="bg1"/>
                </a:solidFill>
                <a:latin typeface="Aharoni" pitchFamily="2" charset="-79"/>
                <a:cs typeface="Aharoni" pitchFamily="2" charset="-79"/>
              </a:rPr>
              <a:t>; </a:t>
            </a:r>
            <a:r>
              <a:rPr lang="en-US" sz="2800" dirty="0" smtClean="0">
                <a:latin typeface="Aharoni" pitchFamily="2" charset="-79"/>
                <a:cs typeface="Aharoni" pitchFamily="2" charset="-79"/>
              </a:rPr>
              <a:t>the </a:t>
            </a:r>
            <a:r>
              <a:rPr lang="en-US" sz="2800" dirty="0">
                <a:latin typeface="Aharoni" pitchFamily="2" charset="-79"/>
                <a:cs typeface="Aharoni" pitchFamily="2" charset="-79"/>
              </a:rPr>
              <a:t>place of meeting; also </a:t>
            </a:r>
            <a:r>
              <a:rPr lang="en-US" sz="2800" dirty="0">
                <a:solidFill>
                  <a:srgbClr val="FF0000"/>
                </a:solidFill>
                <a:latin typeface="Aharoni" pitchFamily="2" charset="-79"/>
                <a:cs typeface="Aharoni" pitchFamily="2" charset="-79"/>
              </a:rPr>
              <a:t>a signal </a:t>
            </a:r>
            <a:r>
              <a:rPr lang="en-US" sz="2800" dirty="0">
                <a:latin typeface="Aharoni" pitchFamily="2" charset="-79"/>
                <a:cs typeface="Aharoni" pitchFamily="2" charset="-79"/>
              </a:rPr>
              <a:t>(as appointed beforehand): -</a:t>
            </a:r>
            <a:r>
              <a:rPr lang="en-US" sz="2800" dirty="0">
                <a:solidFill>
                  <a:schemeClr val="bg1"/>
                </a:solidFill>
                <a:latin typeface="Aharoni" pitchFamily="2" charset="-79"/>
                <a:cs typeface="Aharoni" pitchFamily="2" charset="-79"/>
              </a:rPr>
              <a:t> </a:t>
            </a:r>
            <a:r>
              <a:rPr lang="en-US" sz="2800" dirty="0" smtClean="0">
                <a:solidFill>
                  <a:srgbClr val="FF0000"/>
                </a:solidFill>
                <a:latin typeface="Aharoni" pitchFamily="2" charset="-79"/>
                <a:cs typeface="Aharoni" pitchFamily="2" charset="-79"/>
              </a:rPr>
              <a:t>feast</a:t>
            </a:r>
            <a:endParaRPr lang="en-US" sz="3200" dirty="0">
              <a:solidFill>
                <a:schemeClr val="bg1"/>
              </a:solidFill>
              <a:latin typeface="Aharoni" pitchFamily="2" charset="-79"/>
              <a:cs typeface="Aharoni" pitchFamily="2" charset="-79"/>
            </a:endParaRPr>
          </a:p>
        </p:txBody>
      </p:sp>
      <p:sp>
        <p:nvSpPr>
          <p:cNvPr id="18" name="TextBox 17"/>
          <p:cNvSpPr txBox="1"/>
          <p:nvPr/>
        </p:nvSpPr>
        <p:spPr>
          <a:xfrm>
            <a:off x="0" y="533400"/>
            <a:ext cx="9144000" cy="646331"/>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17) The Sun &amp; Moon and Stars are signs  “Signals” of the Feasts. (Appointed Times)</a:t>
            </a:r>
          </a:p>
        </p:txBody>
      </p:sp>
    </p:spTree>
  </p:cSld>
  <p:clrMapOvr>
    <a:masterClrMapping/>
  </p:clrMapOvr>
  <p:transition spd="slow">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609600"/>
            <a:ext cx="9144000" cy="369332"/>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17) The Sun &amp; Moon and Stars are signs of the Feasts.</a:t>
            </a:r>
          </a:p>
        </p:txBody>
      </p:sp>
      <p:pic>
        <p:nvPicPr>
          <p:cNvPr id="10" name="Picture 9" descr="sun1.jpg"/>
          <p:cNvPicPr>
            <a:picLocks noChangeAspect="1"/>
          </p:cNvPicPr>
          <p:nvPr/>
        </p:nvPicPr>
        <p:blipFill>
          <a:blip r:embed="rId2" cstate="print"/>
          <a:stretch>
            <a:fillRect/>
          </a:stretch>
        </p:blipFill>
        <p:spPr>
          <a:xfrm>
            <a:off x="0" y="990600"/>
            <a:ext cx="2857500" cy="2705100"/>
          </a:xfrm>
          <a:prstGeom prst="rect">
            <a:avLst/>
          </a:prstGeom>
        </p:spPr>
      </p:pic>
      <p:pic>
        <p:nvPicPr>
          <p:cNvPr id="11" name="Picture 10" descr="moon.jpg"/>
          <p:cNvPicPr>
            <a:picLocks noChangeAspect="1"/>
          </p:cNvPicPr>
          <p:nvPr/>
        </p:nvPicPr>
        <p:blipFill>
          <a:blip r:embed="rId3" cstate="print"/>
          <a:stretch>
            <a:fillRect/>
          </a:stretch>
        </p:blipFill>
        <p:spPr>
          <a:xfrm>
            <a:off x="2819400" y="990600"/>
            <a:ext cx="3276600" cy="2743200"/>
          </a:xfrm>
          <a:prstGeom prst="rect">
            <a:avLst/>
          </a:prstGeom>
        </p:spPr>
      </p:pic>
      <p:pic>
        <p:nvPicPr>
          <p:cNvPr id="12" name="Picture 11" descr="stars.jpg"/>
          <p:cNvPicPr>
            <a:picLocks noChangeAspect="1"/>
          </p:cNvPicPr>
          <p:nvPr/>
        </p:nvPicPr>
        <p:blipFill>
          <a:blip r:embed="rId4" cstate="print"/>
          <a:stretch>
            <a:fillRect/>
          </a:stretch>
        </p:blipFill>
        <p:spPr>
          <a:xfrm>
            <a:off x="6096000" y="990600"/>
            <a:ext cx="3048000" cy="2743200"/>
          </a:xfrm>
          <a:prstGeom prst="rect">
            <a:avLst/>
          </a:prstGeom>
        </p:spPr>
      </p:pic>
      <p:sp>
        <p:nvSpPr>
          <p:cNvPr id="13" name="TextBox 12"/>
          <p:cNvSpPr txBox="1"/>
          <p:nvPr/>
        </p:nvSpPr>
        <p:spPr>
          <a:xfrm>
            <a:off x="990600" y="3810000"/>
            <a:ext cx="838200" cy="523220"/>
          </a:xfrm>
          <a:prstGeom prst="rect">
            <a:avLst/>
          </a:prstGeom>
          <a:solidFill>
            <a:srgbClr val="FFFF00"/>
          </a:solidFill>
        </p:spPr>
        <p:txBody>
          <a:bodyPr wrap="square" rtlCol="0">
            <a:spAutoFit/>
          </a:bodyPr>
          <a:lstStyle/>
          <a:p>
            <a:r>
              <a:rPr lang="en-US" sz="2800" dirty="0" smtClean="0"/>
              <a:t>Sun</a:t>
            </a:r>
            <a:endParaRPr lang="en-US" sz="2800" dirty="0"/>
          </a:p>
        </p:txBody>
      </p:sp>
      <p:sp>
        <p:nvSpPr>
          <p:cNvPr id="14" name="TextBox 13"/>
          <p:cNvSpPr txBox="1"/>
          <p:nvPr/>
        </p:nvSpPr>
        <p:spPr>
          <a:xfrm>
            <a:off x="4038600" y="3810000"/>
            <a:ext cx="1371600" cy="584775"/>
          </a:xfrm>
          <a:prstGeom prst="rect">
            <a:avLst/>
          </a:prstGeom>
          <a:solidFill>
            <a:srgbClr val="FFFF00"/>
          </a:solidFill>
        </p:spPr>
        <p:txBody>
          <a:bodyPr wrap="square" rtlCol="0">
            <a:spAutoFit/>
          </a:bodyPr>
          <a:lstStyle/>
          <a:p>
            <a:r>
              <a:rPr lang="en-US" sz="3200" dirty="0" smtClean="0"/>
              <a:t>Moon </a:t>
            </a:r>
            <a:endParaRPr lang="en-US" sz="3200" dirty="0"/>
          </a:p>
        </p:txBody>
      </p:sp>
      <p:sp>
        <p:nvSpPr>
          <p:cNvPr id="16" name="TextBox 15"/>
          <p:cNvSpPr txBox="1"/>
          <p:nvPr/>
        </p:nvSpPr>
        <p:spPr>
          <a:xfrm>
            <a:off x="7162800" y="3810000"/>
            <a:ext cx="1371600" cy="584775"/>
          </a:xfrm>
          <a:prstGeom prst="rect">
            <a:avLst/>
          </a:prstGeom>
          <a:solidFill>
            <a:srgbClr val="FFFF00"/>
          </a:solidFill>
        </p:spPr>
        <p:txBody>
          <a:bodyPr wrap="square" rtlCol="0">
            <a:spAutoFit/>
          </a:bodyPr>
          <a:lstStyle/>
          <a:p>
            <a:r>
              <a:rPr lang="en-US" sz="3200" dirty="0" smtClean="0"/>
              <a:t>Stars </a:t>
            </a:r>
            <a:endParaRPr lang="en-US" sz="3200" dirty="0"/>
          </a:p>
        </p:txBody>
      </p:sp>
      <p:sp>
        <p:nvSpPr>
          <p:cNvPr id="15" name="TextBox 14"/>
          <p:cNvSpPr txBox="1"/>
          <p:nvPr/>
        </p:nvSpPr>
        <p:spPr>
          <a:xfrm>
            <a:off x="0" y="4724400"/>
            <a:ext cx="9144000" cy="1815882"/>
          </a:xfrm>
          <a:prstGeom prst="rect">
            <a:avLst/>
          </a:prstGeom>
          <a:solidFill>
            <a:srgbClr val="FFFF00"/>
          </a:solidFill>
        </p:spPr>
        <p:txBody>
          <a:bodyPr wrap="square" rtlCol="0">
            <a:spAutoFit/>
          </a:bodyPr>
          <a:lstStyle/>
          <a:p>
            <a:r>
              <a:rPr lang="en-US" sz="2800" dirty="0">
                <a:latin typeface="Aharoni" pitchFamily="2" charset="-79"/>
                <a:cs typeface="Aharoni" pitchFamily="2" charset="-79"/>
              </a:rPr>
              <a:t>Lev 23:2  Speak unto the children of Israel, and say unto them,</a:t>
            </a:r>
            <a:r>
              <a:rPr lang="en-US" sz="2800" dirty="0">
                <a:solidFill>
                  <a:srgbClr val="FFFF00"/>
                </a:solidFill>
                <a:latin typeface="Aharoni" pitchFamily="2" charset="-79"/>
                <a:cs typeface="Aharoni" pitchFamily="2" charset="-79"/>
              </a:rPr>
              <a:t> </a:t>
            </a:r>
            <a:r>
              <a:rPr lang="en-US" sz="2800" dirty="0">
                <a:solidFill>
                  <a:srgbClr val="FF0000"/>
                </a:solidFill>
                <a:latin typeface="Aharoni" pitchFamily="2" charset="-79"/>
                <a:cs typeface="Aharoni" pitchFamily="2" charset="-79"/>
              </a:rPr>
              <a:t>Concerning the feasts </a:t>
            </a:r>
            <a:r>
              <a:rPr lang="en-US" sz="2800" dirty="0">
                <a:latin typeface="Aharoni" pitchFamily="2" charset="-79"/>
                <a:cs typeface="Aharoni" pitchFamily="2" charset="-79"/>
              </a:rPr>
              <a:t>of the LORD, which ye shall proclaim to be </a:t>
            </a:r>
            <a:r>
              <a:rPr lang="en-US" sz="2800" dirty="0">
                <a:solidFill>
                  <a:srgbClr val="FF0000"/>
                </a:solidFill>
                <a:latin typeface="Aharoni" pitchFamily="2" charset="-79"/>
                <a:cs typeface="Aharoni" pitchFamily="2" charset="-79"/>
              </a:rPr>
              <a:t>holy convocations, </a:t>
            </a:r>
            <a:r>
              <a:rPr lang="en-US" sz="2800" dirty="0">
                <a:latin typeface="Aharoni" pitchFamily="2" charset="-79"/>
                <a:cs typeface="Aharoni" pitchFamily="2" charset="-79"/>
              </a:rPr>
              <a:t>even these are my feasts</a:t>
            </a:r>
            <a:r>
              <a:rPr lang="en-US" sz="2800" i="1" dirty="0">
                <a:latin typeface="Aharoni" pitchFamily="2" charset="-79"/>
                <a:cs typeface="Aharoni" pitchFamily="2" charset="-79"/>
              </a:rPr>
              <a:t>. </a:t>
            </a:r>
            <a:endParaRPr lang="en-US" sz="3200" dirty="0">
              <a:latin typeface="Aharoni" pitchFamily="2" charset="-79"/>
              <a:cs typeface="Aharoni" pitchFamily="2" charset="-79"/>
            </a:endParaRPr>
          </a:p>
        </p:txBody>
      </p:sp>
      <p:sp>
        <p:nvSpPr>
          <p:cNvPr id="18" name="TextBox 17"/>
          <p:cNvSpPr txBox="1"/>
          <p:nvPr/>
        </p:nvSpPr>
        <p:spPr>
          <a:xfrm>
            <a:off x="0" y="533400"/>
            <a:ext cx="9144000" cy="646331"/>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17) The Sun &amp; Moon and Stars are signs  “Signals” of the Feasts. (Appointed Times)</a:t>
            </a:r>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Introducing the Feasts</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457200" y="1600200"/>
            <a:ext cx="8305800" cy="923330"/>
          </a:xfrm>
          <a:prstGeom prst="rect">
            <a:avLst/>
          </a:prstGeom>
          <a:noFill/>
        </p:spPr>
        <p:txBody>
          <a:bodyPr wrap="square" rtlCol="0">
            <a:spAutoFit/>
          </a:bodyPr>
          <a:lstStyle/>
          <a:p>
            <a:endParaRPr lang="en-US" b="1" dirty="0" smtClean="0"/>
          </a:p>
          <a:p>
            <a:endParaRPr lang="en-US" b="1" dirty="0" smtClean="0"/>
          </a:p>
          <a:p>
            <a:endParaRPr lang="en-US" dirty="0"/>
          </a:p>
        </p:txBody>
      </p:sp>
      <p:sp>
        <p:nvSpPr>
          <p:cNvPr id="4" name="Rectangle 3"/>
          <p:cNvSpPr/>
          <p:nvPr/>
        </p:nvSpPr>
        <p:spPr>
          <a:xfrm>
            <a:off x="0" y="5715000"/>
            <a:ext cx="9144000" cy="1200329"/>
          </a:xfrm>
          <a:prstGeom prst="rect">
            <a:avLst/>
          </a:prstGeom>
          <a:solidFill>
            <a:srgbClr val="FFFF00"/>
          </a:solidFill>
        </p:spPr>
        <p:txBody>
          <a:bodyPr wrap="square">
            <a:spAutoFit/>
          </a:bodyPr>
          <a:lstStyle/>
          <a:p>
            <a:r>
              <a:rPr lang="en-US" b="1" dirty="0" smtClean="0">
                <a:latin typeface="Arial Black" pitchFamily="34" charset="0"/>
              </a:rPr>
              <a:t>2Ti 2:15  (AMP) Study and be eager and do your utmost to present yourself to God approved (tested by trial), a workman who has no cause to be ashamed, correctly analyzing and accurately dividing [</a:t>
            </a:r>
            <a:r>
              <a:rPr lang="en-US" b="1" i="1" dirty="0" smtClean="0">
                <a:latin typeface="Arial Black" pitchFamily="34" charset="0"/>
              </a:rPr>
              <a:t>rightly handling and skillfully teaching] the Word of Truth. </a:t>
            </a:r>
          </a:p>
        </p:txBody>
      </p:sp>
      <p:sp>
        <p:nvSpPr>
          <p:cNvPr id="13" name="Rectangle 12"/>
          <p:cNvSpPr/>
          <p:nvPr/>
        </p:nvSpPr>
        <p:spPr>
          <a:xfrm>
            <a:off x="0" y="685800"/>
            <a:ext cx="9144000" cy="646331"/>
          </a:xfrm>
          <a:prstGeom prst="rect">
            <a:avLst/>
          </a:prstGeom>
          <a:solidFill>
            <a:srgbClr val="FFFF00"/>
          </a:solidFill>
        </p:spPr>
        <p:txBody>
          <a:bodyPr wrap="square">
            <a:spAutoFit/>
          </a:bodyPr>
          <a:lstStyle/>
          <a:p>
            <a:r>
              <a:rPr lang="en-US" b="1" dirty="0" smtClean="0">
                <a:latin typeface="Arial Black" pitchFamily="34" charset="0"/>
              </a:rPr>
              <a:t>Reading is like Panning for Gold you never hit the mother load you just get surface truth! </a:t>
            </a:r>
          </a:p>
        </p:txBody>
      </p:sp>
      <p:pic>
        <p:nvPicPr>
          <p:cNvPr id="11" name="Picture 10" descr="panning for Gold.jpg"/>
          <p:cNvPicPr>
            <a:picLocks noChangeAspect="1"/>
          </p:cNvPicPr>
          <p:nvPr/>
        </p:nvPicPr>
        <p:blipFill>
          <a:blip r:embed="rId2" cstate="print"/>
          <a:stretch>
            <a:fillRect/>
          </a:stretch>
        </p:blipFill>
        <p:spPr>
          <a:xfrm>
            <a:off x="4800600" y="1371600"/>
            <a:ext cx="4343400" cy="4267200"/>
          </a:xfrm>
          <a:prstGeom prst="rect">
            <a:avLst/>
          </a:prstGeom>
        </p:spPr>
      </p:pic>
      <p:pic>
        <p:nvPicPr>
          <p:cNvPr id="18" name="Picture 17" descr="panning for Gold 2.jpg"/>
          <p:cNvPicPr>
            <a:picLocks noChangeAspect="1"/>
          </p:cNvPicPr>
          <p:nvPr/>
        </p:nvPicPr>
        <p:blipFill>
          <a:blip r:embed="rId3" cstate="print"/>
          <a:stretch>
            <a:fillRect/>
          </a:stretch>
        </p:blipFill>
        <p:spPr>
          <a:xfrm>
            <a:off x="152400" y="1371600"/>
            <a:ext cx="4572000" cy="4267200"/>
          </a:xfrm>
          <a:prstGeom prst="rect">
            <a:avLst/>
          </a:prstGeom>
        </p:spPr>
      </p:pic>
      <p:sp>
        <p:nvSpPr>
          <p:cNvPr id="19" name="TextBox 18"/>
          <p:cNvSpPr txBox="1"/>
          <p:nvPr/>
        </p:nvSpPr>
        <p:spPr>
          <a:xfrm rot="1194574">
            <a:off x="6616746" y="1990613"/>
            <a:ext cx="2352356" cy="338554"/>
          </a:xfrm>
          <a:prstGeom prst="rect">
            <a:avLst/>
          </a:prstGeom>
          <a:solidFill>
            <a:srgbClr val="FFFF00"/>
          </a:solidFill>
        </p:spPr>
        <p:txBody>
          <a:bodyPr wrap="square" rtlCol="0">
            <a:spAutoFit/>
          </a:bodyPr>
          <a:lstStyle/>
          <a:p>
            <a:r>
              <a:rPr lang="en-US" sz="1600" b="1" dirty="0" smtClean="0"/>
              <a:t>Just more surface truth</a:t>
            </a:r>
            <a:endParaRPr lang="en-US" sz="1600" b="1" dirty="0"/>
          </a:p>
        </p:txBody>
      </p:sp>
      <p:sp>
        <p:nvSpPr>
          <p:cNvPr id="20" name="TextBox 19"/>
          <p:cNvSpPr txBox="1"/>
          <p:nvPr/>
        </p:nvSpPr>
        <p:spPr>
          <a:xfrm rot="1194574">
            <a:off x="2578147" y="3514615"/>
            <a:ext cx="2352356" cy="338554"/>
          </a:xfrm>
          <a:prstGeom prst="rect">
            <a:avLst/>
          </a:prstGeom>
          <a:solidFill>
            <a:srgbClr val="FFFF00"/>
          </a:solidFill>
        </p:spPr>
        <p:txBody>
          <a:bodyPr wrap="square" rtlCol="0">
            <a:spAutoFit/>
          </a:bodyPr>
          <a:lstStyle/>
          <a:p>
            <a:r>
              <a:rPr lang="en-US" sz="1600" b="1" dirty="0" smtClean="0"/>
              <a:t>Did you get anything!</a:t>
            </a:r>
            <a:endParaRPr lang="en-US" sz="1600" b="1" dirty="0"/>
          </a:p>
        </p:txBody>
      </p:sp>
    </p:spTree>
  </p:cSld>
  <p:clrMapOvr>
    <a:masterClrMapping/>
  </p:clrMapOvr>
  <p:transition spd="slow">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0" y="609600"/>
            <a:ext cx="9144000" cy="369332"/>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17) The Sun &amp; Moon and Stars are signs of the Feasts.</a:t>
            </a:r>
          </a:p>
        </p:txBody>
      </p:sp>
      <p:pic>
        <p:nvPicPr>
          <p:cNvPr id="10" name="Picture 9" descr="sun1.jpg"/>
          <p:cNvPicPr>
            <a:picLocks noChangeAspect="1"/>
          </p:cNvPicPr>
          <p:nvPr/>
        </p:nvPicPr>
        <p:blipFill>
          <a:blip r:embed="rId2" cstate="print"/>
          <a:stretch>
            <a:fillRect/>
          </a:stretch>
        </p:blipFill>
        <p:spPr>
          <a:xfrm>
            <a:off x="0" y="990600"/>
            <a:ext cx="2857500" cy="2705100"/>
          </a:xfrm>
          <a:prstGeom prst="rect">
            <a:avLst/>
          </a:prstGeom>
        </p:spPr>
      </p:pic>
      <p:pic>
        <p:nvPicPr>
          <p:cNvPr id="11" name="Picture 10" descr="moon.jpg"/>
          <p:cNvPicPr>
            <a:picLocks noChangeAspect="1"/>
          </p:cNvPicPr>
          <p:nvPr/>
        </p:nvPicPr>
        <p:blipFill>
          <a:blip r:embed="rId3" cstate="print"/>
          <a:stretch>
            <a:fillRect/>
          </a:stretch>
        </p:blipFill>
        <p:spPr>
          <a:xfrm>
            <a:off x="2819400" y="990600"/>
            <a:ext cx="3276600" cy="2743200"/>
          </a:xfrm>
          <a:prstGeom prst="rect">
            <a:avLst/>
          </a:prstGeom>
        </p:spPr>
      </p:pic>
      <p:pic>
        <p:nvPicPr>
          <p:cNvPr id="12" name="Picture 11" descr="stars.jpg"/>
          <p:cNvPicPr>
            <a:picLocks noChangeAspect="1"/>
          </p:cNvPicPr>
          <p:nvPr/>
        </p:nvPicPr>
        <p:blipFill>
          <a:blip r:embed="rId4" cstate="print"/>
          <a:stretch>
            <a:fillRect/>
          </a:stretch>
        </p:blipFill>
        <p:spPr>
          <a:xfrm>
            <a:off x="6096000" y="990600"/>
            <a:ext cx="3048000" cy="2743200"/>
          </a:xfrm>
          <a:prstGeom prst="rect">
            <a:avLst/>
          </a:prstGeom>
        </p:spPr>
      </p:pic>
      <p:sp>
        <p:nvSpPr>
          <p:cNvPr id="13" name="TextBox 12"/>
          <p:cNvSpPr txBox="1"/>
          <p:nvPr/>
        </p:nvSpPr>
        <p:spPr>
          <a:xfrm>
            <a:off x="990600" y="3810000"/>
            <a:ext cx="838200" cy="523220"/>
          </a:xfrm>
          <a:prstGeom prst="rect">
            <a:avLst/>
          </a:prstGeom>
          <a:solidFill>
            <a:srgbClr val="FFFF00"/>
          </a:solidFill>
        </p:spPr>
        <p:txBody>
          <a:bodyPr wrap="square" rtlCol="0">
            <a:spAutoFit/>
          </a:bodyPr>
          <a:lstStyle/>
          <a:p>
            <a:r>
              <a:rPr lang="en-US" sz="2800" dirty="0" smtClean="0"/>
              <a:t>Sun</a:t>
            </a:r>
            <a:endParaRPr lang="en-US" sz="2800" dirty="0"/>
          </a:p>
        </p:txBody>
      </p:sp>
      <p:sp>
        <p:nvSpPr>
          <p:cNvPr id="14" name="TextBox 13"/>
          <p:cNvSpPr txBox="1"/>
          <p:nvPr/>
        </p:nvSpPr>
        <p:spPr>
          <a:xfrm>
            <a:off x="4038600" y="3810000"/>
            <a:ext cx="1371600" cy="584775"/>
          </a:xfrm>
          <a:prstGeom prst="rect">
            <a:avLst/>
          </a:prstGeom>
          <a:solidFill>
            <a:srgbClr val="FFFF00"/>
          </a:solidFill>
        </p:spPr>
        <p:txBody>
          <a:bodyPr wrap="square" rtlCol="0">
            <a:spAutoFit/>
          </a:bodyPr>
          <a:lstStyle/>
          <a:p>
            <a:r>
              <a:rPr lang="en-US" sz="3200" dirty="0" smtClean="0"/>
              <a:t>Moon </a:t>
            </a:r>
            <a:endParaRPr lang="en-US" sz="3200" dirty="0"/>
          </a:p>
        </p:txBody>
      </p:sp>
      <p:sp>
        <p:nvSpPr>
          <p:cNvPr id="16" name="TextBox 15"/>
          <p:cNvSpPr txBox="1"/>
          <p:nvPr/>
        </p:nvSpPr>
        <p:spPr>
          <a:xfrm>
            <a:off x="7162800" y="3810000"/>
            <a:ext cx="1371600" cy="584775"/>
          </a:xfrm>
          <a:prstGeom prst="rect">
            <a:avLst/>
          </a:prstGeom>
          <a:solidFill>
            <a:srgbClr val="FFFF00"/>
          </a:solidFill>
        </p:spPr>
        <p:txBody>
          <a:bodyPr wrap="square" rtlCol="0">
            <a:spAutoFit/>
          </a:bodyPr>
          <a:lstStyle/>
          <a:p>
            <a:r>
              <a:rPr lang="en-US" sz="3200" dirty="0" smtClean="0"/>
              <a:t>Stars </a:t>
            </a:r>
            <a:endParaRPr lang="en-US" sz="3200" dirty="0"/>
          </a:p>
        </p:txBody>
      </p:sp>
      <p:sp>
        <p:nvSpPr>
          <p:cNvPr id="17" name="TextBox 16"/>
          <p:cNvSpPr txBox="1"/>
          <p:nvPr/>
        </p:nvSpPr>
        <p:spPr>
          <a:xfrm>
            <a:off x="381000" y="5029200"/>
            <a:ext cx="8153400" cy="1077218"/>
          </a:xfrm>
          <a:prstGeom prst="rect">
            <a:avLst/>
          </a:prstGeom>
          <a:solidFill>
            <a:srgbClr val="FFFF00"/>
          </a:solidFill>
        </p:spPr>
        <p:txBody>
          <a:bodyPr wrap="square" rtlCol="0">
            <a:spAutoFit/>
          </a:bodyPr>
          <a:lstStyle/>
          <a:p>
            <a:r>
              <a:rPr lang="en-US" sz="3200" dirty="0">
                <a:latin typeface="Aharoni" pitchFamily="2" charset="-79"/>
                <a:cs typeface="Aharoni" pitchFamily="2" charset="-79"/>
              </a:rPr>
              <a:t>Lev 23:2  </a:t>
            </a:r>
            <a:r>
              <a:rPr lang="en-US" sz="3200" dirty="0" smtClean="0">
                <a:latin typeface="Aharoni" pitchFamily="2" charset="-79"/>
                <a:cs typeface="Aharoni" pitchFamily="2" charset="-79"/>
              </a:rPr>
              <a:t>… holy convocations-</a:t>
            </a:r>
            <a:r>
              <a:rPr lang="en-US" sz="3200" dirty="0" err="1" smtClean="0">
                <a:latin typeface="Aharoni" pitchFamily="2" charset="-79"/>
                <a:cs typeface="Aharoni" pitchFamily="2" charset="-79"/>
              </a:rPr>
              <a:t>mik</a:t>
            </a:r>
            <a:r>
              <a:rPr lang="en-US" sz="3200" dirty="0" smtClean="0">
                <a:latin typeface="Aharoni" pitchFamily="2" charset="-79"/>
                <a:cs typeface="Aharoni" pitchFamily="2" charset="-79"/>
              </a:rPr>
              <a:t>-raw‘</a:t>
            </a:r>
            <a:endParaRPr lang="en-US" sz="3200" dirty="0">
              <a:latin typeface="Aharoni" pitchFamily="2" charset="-79"/>
              <a:cs typeface="Aharoni" pitchFamily="2" charset="-79"/>
            </a:endParaRPr>
          </a:p>
          <a:p>
            <a:r>
              <a:rPr lang="en-US" sz="3200" dirty="0" smtClean="0">
                <a:latin typeface="Aharoni" pitchFamily="2" charset="-79"/>
                <a:cs typeface="Aharoni" pitchFamily="2" charset="-79"/>
              </a:rPr>
              <a:t>also </a:t>
            </a:r>
            <a:r>
              <a:rPr lang="en-US" sz="3200" dirty="0">
                <a:solidFill>
                  <a:srgbClr val="FF0000"/>
                </a:solidFill>
                <a:latin typeface="Aharoni" pitchFamily="2" charset="-79"/>
                <a:cs typeface="Aharoni" pitchFamily="2" charset="-79"/>
              </a:rPr>
              <a:t>a rehearsal</a:t>
            </a:r>
            <a:r>
              <a:rPr lang="en-US" sz="3200" dirty="0">
                <a:latin typeface="Aharoni" pitchFamily="2" charset="-79"/>
                <a:cs typeface="Aharoni" pitchFamily="2" charset="-79"/>
              </a:rPr>
              <a:t>: - assembly,</a:t>
            </a:r>
            <a:r>
              <a:rPr lang="en-US" sz="3200" dirty="0">
                <a:solidFill>
                  <a:srgbClr val="FFFF00"/>
                </a:solidFill>
                <a:latin typeface="Aharoni" pitchFamily="2" charset="-79"/>
                <a:cs typeface="Aharoni" pitchFamily="2" charset="-79"/>
              </a:rPr>
              <a:t> </a:t>
            </a:r>
          </a:p>
        </p:txBody>
      </p:sp>
      <p:sp>
        <p:nvSpPr>
          <p:cNvPr id="18" name="TextBox 17"/>
          <p:cNvSpPr txBox="1"/>
          <p:nvPr/>
        </p:nvSpPr>
        <p:spPr>
          <a:xfrm>
            <a:off x="0" y="533400"/>
            <a:ext cx="9144000" cy="646331"/>
          </a:xfrm>
          <a:prstGeom prst="rect">
            <a:avLst/>
          </a:prstGeom>
          <a:solidFill>
            <a:srgbClr val="FFFF00"/>
          </a:solidFill>
        </p:spPr>
        <p:txBody>
          <a:bodyPr wrap="square" rtlCol="0">
            <a:spAutoFit/>
          </a:bodyPr>
          <a:lstStyle/>
          <a:p>
            <a:r>
              <a:rPr lang="en-US" b="1" dirty="0" smtClean="0">
                <a:solidFill>
                  <a:srgbClr val="FF0000"/>
                </a:solidFill>
                <a:latin typeface="Arial Black" pitchFamily="34" charset="0"/>
              </a:rPr>
              <a:t>17) The Sun &amp; Moon and Stars are signs  “Signals” of the Feasts. (Appointed Times)</a:t>
            </a:r>
          </a:p>
        </p:txBody>
      </p:sp>
    </p:spTree>
  </p:cSld>
  <p:clrMapOvr>
    <a:masterClrMapping/>
  </p:clrMapOvr>
  <p:transition spd="slow">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pics\stars in space.jpg"/>
          <p:cNvPicPr>
            <a:picLocks noChangeAspect="1" noChangeArrowheads="1"/>
          </p:cNvPicPr>
          <p:nvPr/>
        </p:nvPicPr>
        <p:blipFill>
          <a:blip r:embed="rId2" cstate="print"/>
          <a:srcRect/>
          <a:stretch>
            <a:fillRect/>
          </a:stretch>
        </p:blipFill>
        <p:spPr bwMode="auto">
          <a:xfrm>
            <a:off x="0" y="0"/>
            <a:ext cx="9144000" cy="6864350"/>
          </a:xfrm>
          <a:prstGeom prst="rect">
            <a:avLst/>
          </a:prstGeom>
          <a:noFill/>
        </p:spPr>
      </p:pic>
      <p:sp>
        <p:nvSpPr>
          <p:cNvPr id="8" name="TextBox 7"/>
          <p:cNvSpPr txBox="1"/>
          <p:nvPr/>
        </p:nvSpPr>
        <p:spPr>
          <a:xfrm>
            <a:off x="152400" y="685800"/>
            <a:ext cx="8991600" cy="830997"/>
          </a:xfrm>
          <a:prstGeom prst="rect">
            <a:avLst/>
          </a:prstGeom>
          <a:noFill/>
        </p:spPr>
        <p:txBody>
          <a:bodyPr wrap="square" rtlCol="0">
            <a:spAutoFit/>
          </a:bodyPr>
          <a:lstStyle/>
          <a:p>
            <a:r>
              <a:rPr lang="en-US" sz="2400" dirty="0" smtClean="0">
                <a:solidFill>
                  <a:srgbClr val="FFFF00"/>
                </a:solidFill>
                <a:latin typeface="Arial Black" pitchFamily="34" charset="0"/>
              </a:rPr>
              <a:t>The prophet Joel Prophesied of the signs “Signals” in the heavens for his second coming</a:t>
            </a:r>
            <a:r>
              <a:rPr lang="en-US" sz="2400" u="sng" dirty="0" smtClean="0">
                <a:solidFill>
                  <a:srgbClr val="FFFF00"/>
                </a:solidFill>
                <a:latin typeface="Arial Black" pitchFamily="34" charset="0"/>
              </a:rPr>
              <a:t> </a:t>
            </a:r>
            <a:endParaRPr lang="en-US" sz="2400" dirty="0">
              <a:solidFill>
                <a:srgbClr val="FFFF00"/>
              </a:solidFill>
              <a:latin typeface="Arial Black" pitchFamily="34" charset="0"/>
            </a:endParaRPr>
          </a:p>
        </p:txBody>
      </p:sp>
      <p:sp>
        <p:nvSpPr>
          <p:cNvPr id="10" name="TextBox 9"/>
          <p:cNvSpPr txBox="1"/>
          <p:nvPr/>
        </p:nvSpPr>
        <p:spPr>
          <a:xfrm>
            <a:off x="1371600" y="1295400"/>
            <a:ext cx="1752600" cy="923330"/>
          </a:xfrm>
          <a:prstGeom prst="rect">
            <a:avLst/>
          </a:prstGeom>
          <a:noFill/>
        </p:spPr>
        <p:txBody>
          <a:bodyPr wrap="square" rtlCol="0">
            <a:spAutoFit/>
          </a:bodyPr>
          <a:lstStyle/>
          <a:p>
            <a:r>
              <a:rPr lang="en-US" sz="5400" b="1" dirty="0" smtClean="0">
                <a:solidFill>
                  <a:srgbClr val="FF6600"/>
                </a:solidFill>
              </a:rPr>
              <a:t>Sun</a:t>
            </a:r>
            <a:r>
              <a:rPr lang="en-US" sz="5400" dirty="0" smtClean="0">
                <a:solidFill>
                  <a:srgbClr val="FF6600"/>
                </a:solidFill>
              </a:rPr>
              <a:t> </a:t>
            </a:r>
            <a:endParaRPr lang="en-US" sz="5400" dirty="0">
              <a:solidFill>
                <a:srgbClr val="FF6600"/>
              </a:solidFill>
            </a:endParaRPr>
          </a:p>
        </p:txBody>
      </p:sp>
      <p:sp>
        <p:nvSpPr>
          <p:cNvPr id="11" name="TextBox 10"/>
          <p:cNvSpPr txBox="1"/>
          <p:nvPr/>
        </p:nvSpPr>
        <p:spPr>
          <a:xfrm>
            <a:off x="5257800" y="1295400"/>
            <a:ext cx="3886200" cy="923330"/>
          </a:xfrm>
          <a:prstGeom prst="rect">
            <a:avLst/>
          </a:prstGeom>
          <a:noFill/>
        </p:spPr>
        <p:txBody>
          <a:bodyPr wrap="square" rtlCol="0">
            <a:spAutoFit/>
          </a:bodyPr>
          <a:lstStyle/>
          <a:p>
            <a:r>
              <a:rPr lang="en-US" sz="5400" dirty="0" smtClean="0">
                <a:solidFill>
                  <a:srgbClr val="FF0000"/>
                </a:solidFill>
              </a:rPr>
              <a:t>Blood Moon </a:t>
            </a:r>
            <a:endParaRPr lang="en-US" sz="5400" dirty="0">
              <a:solidFill>
                <a:srgbClr val="FF0000"/>
              </a:solidFill>
            </a:endParaRPr>
          </a:p>
        </p:txBody>
      </p:sp>
      <p:pic>
        <p:nvPicPr>
          <p:cNvPr id="12" name="Picture 3" descr="C:\pics\blood moon 1.jpg"/>
          <p:cNvPicPr>
            <a:picLocks noChangeAspect="1" noChangeArrowheads="1"/>
          </p:cNvPicPr>
          <p:nvPr/>
        </p:nvPicPr>
        <p:blipFill>
          <a:blip r:embed="rId3" cstate="print"/>
          <a:srcRect/>
          <a:stretch>
            <a:fillRect/>
          </a:stretch>
        </p:blipFill>
        <p:spPr bwMode="auto">
          <a:xfrm>
            <a:off x="7086600" y="2362200"/>
            <a:ext cx="1710559" cy="1600200"/>
          </a:xfrm>
          <a:prstGeom prst="rect">
            <a:avLst/>
          </a:prstGeom>
          <a:noFill/>
        </p:spPr>
      </p:pic>
      <p:pic>
        <p:nvPicPr>
          <p:cNvPr id="13" name="Picture 12" descr="solar eclipse.jpg"/>
          <p:cNvPicPr>
            <a:picLocks noChangeAspect="1"/>
          </p:cNvPicPr>
          <p:nvPr/>
        </p:nvPicPr>
        <p:blipFill>
          <a:blip r:embed="rId4" cstate="print"/>
          <a:stretch>
            <a:fillRect/>
          </a:stretch>
        </p:blipFill>
        <p:spPr>
          <a:xfrm>
            <a:off x="914400" y="1981200"/>
            <a:ext cx="2895600" cy="2187787"/>
          </a:xfrm>
          <a:prstGeom prst="rect">
            <a:avLst/>
          </a:prstGeom>
        </p:spPr>
      </p:pic>
      <p:sp>
        <p:nvSpPr>
          <p:cNvPr id="14" name="TextBox 13"/>
          <p:cNvSpPr txBox="1"/>
          <p:nvPr/>
        </p:nvSpPr>
        <p:spPr>
          <a:xfrm>
            <a:off x="228600" y="4038600"/>
            <a:ext cx="8610600" cy="2554545"/>
          </a:xfrm>
          <a:prstGeom prst="rect">
            <a:avLst/>
          </a:prstGeom>
          <a:noFill/>
        </p:spPr>
        <p:txBody>
          <a:bodyPr wrap="square" rtlCol="0">
            <a:spAutoFit/>
          </a:bodyPr>
          <a:lstStyle/>
          <a:p>
            <a:r>
              <a:rPr lang="en-US" sz="4000" u="sng" dirty="0" smtClean="0">
                <a:solidFill>
                  <a:srgbClr val="FFFF00"/>
                </a:solidFill>
              </a:rPr>
              <a:t>Joel_2:31  The sun shall be turned into darkness, and the </a:t>
            </a:r>
            <a:r>
              <a:rPr lang="en-US" sz="4000" u="sng" dirty="0" smtClean="0">
                <a:solidFill>
                  <a:schemeClr val="bg1"/>
                </a:solidFill>
              </a:rPr>
              <a:t>moon</a:t>
            </a:r>
            <a:r>
              <a:rPr lang="en-US" sz="4000" u="sng" dirty="0" smtClean="0">
                <a:solidFill>
                  <a:srgbClr val="FFFF00"/>
                </a:solidFill>
              </a:rPr>
              <a:t> into </a:t>
            </a:r>
            <a:r>
              <a:rPr lang="en-US" sz="4000" u="sng" dirty="0" smtClean="0">
                <a:solidFill>
                  <a:srgbClr val="FF0000"/>
                </a:solidFill>
              </a:rPr>
              <a:t>blood</a:t>
            </a:r>
            <a:r>
              <a:rPr lang="en-US" sz="4000" u="sng" dirty="0" smtClean="0">
                <a:solidFill>
                  <a:srgbClr val="FFFF00"/>
                </a:solidFill>
              </a:rPr>
              <a:t>, before the great and the terrible day of the LORD come. </a:t>
            </a:r>
            <a:endParaRPr lang="en-US" sz="4000" dirty="0">
              <a:solidFill>
                <a:srgbClr val="FFFF00"/>
              </a:solidFill>
            </a:endParaRPr>
          </a:p>
        </p:txBody>
      </p:sp>
      <p:sp>
        <p:nvSpPr>
          <p:cNvPr id="9" name="TextBox 8"/>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ood moon 2008.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52400" y="1828800"/>
            <a:ext cx="7315200" cy="1077218"/>
          </a:xfrm>
          <a:prstGeom prst="rect">
            <a:avLst/>
          </a:prstGeom>
          <a:noFill/>
        </p:spPr>
        <p:txBody>
          <a:bodyPr wrap="square" rtlCol="0">
            <a:spAutoFit/>
          </a:bodyPr>
          <a:lstStyle/>
          <a:p>
            <a:r>
              <a:rPr lang="en-US" sz="3200" dirty="0" smtClean="0">
                <a:solidFill>
                  <a:srgbClr val="FFFF00"/>
                </a:solidFill>
                <a:latin typeface="Arial Black" pitchFamily="34" charset="0"/>
              </a:rPr>
              <a:t>Blood moon over Jerusalem February 2008</a:t>
            </a:r>
            <a:r>
              <a:rPr lang="en-US" sz="3200" u="sng" dirty="0" smtClean="0">
                <a:solidFill>
                  <a:srgbClr val="FFFF00"/>
                </a:solidFill>
                <a:latin typeface="Arial Black" pitchFamily="34" charset="0"/>
              </a:rPr>
              <a:t> </a:t>
            </a:r>
            <a:endParaRPr lang="en-US" sz="3200" dirty="0">
              <a:solidFill>
                <a:srgbClr val="FFFF00"/>
              </a:solidFill>
              <a:latin typeface="Arial Black" pitchFamily="34" charset="0"/>
            </a:endParaRPr>
          </a:p>
        </p:txBody>
      </p:sp>
      <p:sp>
        <p:nvSpPr>
          <p:cNvPr id="4" name="TextBox 3"/>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pics\stars in spac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7" name="Picture 3" descr="C:\pics\blood moon 1.jpg"/>
          <p:cNvPicPr>
            <a:picLocks noChangeAspect="1" noChangeArrowheads="1"/>
          </p:cNvPicPr>
          <p:nvPr/>
        </p:nvPicPr>
        <p:blipFill>
          <a:blip r:embed="rId3" cstate="print"/>
          <a:srcRect/>
          <a:stretch>
            <a:fillRect/>
          </a:stretch>
        </p:blipFill>
        <p:spPr bwMode="auto">
          <a:xfrm>
            <a:off x="457200" y="1828800"/>
            <a:ext cx="2362200" cy="2209800"/>
          </a:xfrm>
          <a:prstGeom prst="rect">
            <a:avLst/>
          </a:prstGeom>
          <a:noFill/>
        </p:spPr>
      </p:pic>
      <p:pic>
        <p:nvPicPr>
          <p:cNvPr id="5" name="Picture 3" descr="C:\pics\blood moon 1.jpg"/>
          <p:cNvPicPr>
            <a:picLocks noChangeAspect="1" noChangeArrowheads="1"/>
          </p:cNvPicPr>
          <p:nvPr/>
        </p:nvPicPr>
        <p:blipFill>
          <a:blip r:embed="rId3" cstate="print"/>
          <a:srcRect/>
          <a:stretch>
            <a:fillRect/>
          </a:stretch>
        </p:blipFill>
        <p:spPr bwMode="auto">
          <a:xfrm>
            <a:off x="6248400" y="1752600"/>
            <a:ext cx="2362200" cy="2209800"/>
          </a:xfrm>
          <a:prstGeom prst="rect">
            <a:avLst/>
          </a:prstGeom>
          <a:noFill/>
        </p:spPr>
      </p:pic>
      <p:pic>
        <p:nvPicPr>
          <p:cNvPr id="6" name="Picture 3" descr="C:\pics\blood moon 1.jpg"/>
          <p:cNvPicPr>
            <a:picLocks noChangeAspect="1" noChangeArrowheads="1"/>
          </p:cNvPicPr>
          <p:nvPr/>
        </p:nvPicPr>
        <p:blipFill>
          <a:blip r:embed="rId3" cstate="print"/>
          <a:srcRect/>
          <a:stretch>
            <a:fillRect/>
          </a:stretch>
        </p:blipFill>
        <p:spPr bwMode="auto">
          <a:xfrm>
            <a:off x="533400" y="3810000"/>
            <a:ext cx="2362200" cy="2209800"/>
          </a:xfrm>
          <a:prstGeom prst="rect">
            <a:avLst/>
          </a:prstGeom>
          <a:noFill/>
        </p:spPr>
      </p:pic>
      <p:pic>
        <p:nvPicPr>
          <p:cNvPr id="7" name="Picture 3" descr="C:\pics\blood moon 1.jpg"/>
          <p:cNvPicPr>
            <a:picLocks noChangeAspect="1" noChangeArrowheads="1"/>
          </p:cNvPicPr>
          <p:nvPr/>
        </p:nvPicPr>
        <p:blipFill>
          <a:blip r:embed="rId3" cstate="print"/>
          <a:srcRect/>
          <a:stretch>
            <a:fillRect/>
          </a:stretch>
        </p:blipFill>
        <p:spPr bwMode="auto">
          <a:xfrm>
            <a:off x="6324600" y="3810000"/>
            <a:ext cx="2362200" cy="2209800"/>
          </a:xfrm>
          <a:prstGeom prst="rect">
            <a:avLst/>
          </a:prstGeom>
          <a:noFill/>
        </p:spPr>
      </p:pic>
      <p:sp>
        <p:nvSpPr>
          <p:cNvPr id="8" name="TextBox 7"/>
          <p:cNvSpPr txBox="1"/>
          <p:nvPr/>
        </p:nvSpPr>
        <p:spPr>
          <a:xfrm>
            <a:off x="1676400" y="914400"/>
            <a:ext cx="6248400" cy="1077218"/>
          </a:xfrm>
          <a:prstGeom prst="rect">
            <a:avLst/>
          </a:prstGeom>
          <a:noFill/>
        </p:spPr>
        <p:txBody>
          <a:bodyPr wrap="square" rtlCol="0">
            <a:spAutoFit/>
          </a:bodyPr>
          <a:lstStyle/>
          <a:p>
            <a:r>
              <a:rPr lang="en-US" sz="3200" b="1" dirty="0" smtClean="0">
                <a:solidFill>
                  <a:srgbClr val="FFFF00"/>
                </a:solidFill>
                <a:latin typeface="Arial Black" pitchFamily="34" charset="0"/>
              </a:rPr>
              <a:t>Blood Moons (Tetrad) 4 Blood moons in 2 years </a:t>
            </a:r>
            <a:endParaRPr lang="en-US" sz="3200" b="1" dirty="0">
              <a:solidFill>
                <a:srgbClr val="FFFF00"/>
              </a:solidFill>
              <a:latin typeface="Arial Black" pitchFamily="34" charset="0"/>
            </a:endParaRPr>
          </a:p>
        </p:txBody>
      </p:sp>
      <p:sp>
        <p:nvSpPr>
          <p:cNvPr id="12" name="TextBox 11"/>
          <p:cNvSpPr txBox="1"/>
          <p:nvPr/>
        </p:nvSpPr>
        <p:spPr>
          <a:xfrm>
            <a:off x="3733800" y="5410200"/>
            <a:ext cx="1752600" cy="1200329"/>
          </a:xfrm>
          <a:prstGeom prst="rect">
            <a:avLst/>
          </a:prstGeom>
          <a:noFill/>
        </p:spPr>
        <p:txBody>
          <a:bodyPr wrap="square" rtlCol="0">
            <a:spAutoFit/>
          </a:bodyPr>
          <a:lstStyle/>
          <a:p>
            <a:r>
              <a:rPr lang="en-US" sz="2400" dirty="0" smtClean="0">
                <a:solidFill>
                  <a:srgbClr val="FFFF00"/>
                </a:solidFill>
                <a:latin typeface="Arial Black" pitchFamily="34" charset="0"/>
              </a:rPr>
              <a:t>None in the 1700s </a:t>
            </a:r>
            <a:endParaRPr lang="en-US" sz="2400" dirty="0">
              <a:solidFill>
                <a:srgbClr val="FFFF00"/>
              </a:solidFill>
              <a:latin typeface="Arial Black" pitchFamily="34" charset="0"/>
            </a:endParaRPr>
          </a:p>
        </p:txBody>
      </p:sp>
      <p:sp>
        <p:nvSpPr>
          <p:cNvPr id="15" name="TextBox 14"/>
          <p:cNvSpPr txBox="1"/>
          <p:nvPr/>
        </p:nvSpPr>
        <p:spPr>
          <a:xfrm>
            <a:off x="609600" y="5867400"/>
            <a:ext cx="2209800" cy="830997"/>
          </a:xfrm>
          <a:prstGeom prst="rect">
            <a:avLst/>
          </a:prstGeom>
          <a:noFill/>
        </p:spPr>
        <p:txBody>
          <a:bodyPr wrap="square" rtlCol="0">
            <a:spAutoFit/>
          </a:bodyPr>
          <a:lstStyle/>
          <a:p>
            <a:r>
              <a:rPr lang="en-US" sz="2400" dirty="0" smtClean="0">
                <a:solidFill>
                  <a:srgbClr val="FFFF00"/>
                </a:solidFill>
                <a:latin typeface="Arial Black" pitchFamily="34" charset="0"/>
              </a:rPr>
              <a:t>None in the 1600s </a:t>
            </a:r>
            <a:endParaRPr lang="en-US" sz="2400" dirty="0">
              <a:solidFill>
                <a:srgbClr val="FFFF00"/>
              </a:solidFill>
              <a:latin typeface="Arial Black" pitchFamily="34" charset="0"/>
            </a:endParaRPr>
          </a:p>
        </p:txBody>
      </p:sp>
      <p:sp>
        <p:nvSpPr>
          <p:cNvPr id="16" name="TextBox 15"/>
          <p:cNvSpPr txBox="1"/>
          <p:nvPr/>
        </p:nvSpPr>
        <p:spPr>
          <a:xfrm>
            <a:off x="6400800" y="5867400"/>
            <a:ext cx="2438400" cy="830997"/>
          </a:xfrm>
          <a:prstGeom prst="rect">
            <a:avLst/>
          </a:prstGeom>
          <a:noFill/>
        </p:spPr>
        <p:txBody>
          <a:bodyPr wrap="square" rtlCol="0">
            <a:spAutoFit/>
          </a:bodyPr>
          <a:lstStyle/>
          <a:p>
            <a:r>
              <a:rPr lang="en-US" sz="2400" dirty="0" smtClean="0">
                <a:solidFill>
                  <a:srgbClr val="FFFF00"/>
                </a:solidFill>
                <a:latin typeface="Arial Black" pitchFamily="34" charset="0"/>
              </a:rPr>
              <a:t>None in the 1800s </a:t>
            </a:r>
            <a:endParaRPr lang="en-US" sz="2400" dirty="0">
              <a:solidFill>
                <a:srgbClr val="FFFF00"/>
              </a:solidFill>
              <a:latin typeface="Arial Black" pitchFamily="34" charset="0"/>
            </a:endParaRPr>
          </a:p>
        </p:txBody>
      </p:sp>
      <p:sp>
        <p:nvSpPr>
          <p:cNvPr id="17" name="TextBox 16"/>
          <p:cNvSpPr txBox="1"/>
          <p:nvPr/>
        </p:nvSpPr>
        <p:spPr>
          <a:xfrm>
            <a:off x="3276600" y="2590800"/>
            <a:ext cx="2514600" cy="1938992"/>
          </a:xfrm>
          <a:prstGeom prst="rect">
            <a:avLst/>
          </a:prstGeom>
          <a:noFill/>
        </p:spPr>
        <p:txBody>
          <a:bodyPr wrap="square" rtlCol="0">
            <a:spAutoFit/>
          </a:bodyPr>
          <a:lstStyle/>
          <a:p>
            <a:r>
              <a:rPr lang="en-US" sz="2400" dirty="0" smtClean="0">
                <a:solidFill>
                  <a:srgbClr val="FFFF00"/>
                </a:solidFill>
                <a:latin typeface="Arial Black" pitchFamily="34" charset="0"/>
              </a:rPr>
              <a:t>7 Tetrads in the 1500s but none on the Feast Days</a:t>
            </a:r>
          </a:p>
          <a:p>
            <a:endParaRPr lang="en-US" sz="2400" dirty="0">
              <a:solidFill>
                <a:schemeClr val="bg1"/>
              </a:solidFill>
            </a:endParaRPr>
          </a:p>
        </p:txBody>
      </p:sp>
      <p:sp>
        <p:nvSpPr>
          <p:cNvPr id="13" name="TextBox 12"/>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Why</a:t>
            </a:r>
            <a:r>
              <a:rPr lang="en-US" sz="3600" b="1" dirty="0" smtClean="0">
                <a:ln w="10541" cmpd="sng">
                  <a:solidFill>
                    <a:schemeClr val="accent1">
                      <a:shade val="88000"/>
                      <a:satMod val="110000"/>
                    </a:schemeClr>
                  </a:solidFill>
                  <a:prstDash val="solid"/>
                </a:ln>
                <a:latin typeface="Arial Black" pitchFamily="34" charset="0"/>
              </a:rPr>
              <a:t> </a:t>
            </a:r>
            <a:r>
              <a:rPr lang="en-US" sz="3600" b="1" dirty="0" smtClean="0">
                <a:ln w="10541" cmpd="sng">
                  <a:solidFill>
                    <a:schemeClr val="accent1">
                      <a:shade val="88000"/>
                      <a:satMod val="110000"/>
                    </a:schemeClr>
                  </a:solidFill>
                  <a:prstDash val="solid"/>
                </a:ln>
                <a:solidFill>
                  <a:srgbClr val="FFFF00"/>
                </a:solidFill>
                <a:latin typeface="Arial Black" pitchFamily="34" charset="0"/>
              </a:rPr>
              <a:t>Study the Feasts of The Lord </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pics\stars in spac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7" name="Picture 3" descr="C:\pics\blood moon 1.jpg"/>
          <p:cNvPicPr>
            <a:picLocks noChangeAspect="1" noChangeArrowheads="1"/>
          </p:cNvPicPr>
          <p:nvPr/>
        </p:nvPicPr>
        <p:blipFill>
          <a:blip r:embed="rId3" cstate="print"/>
          <a:srcRect/>
          <a:stretch>
            <a:fillRect/>
          </a:stretch>
        </p:blipFill>
        <p:spPr bwMode="auto">
          <a:xfrm>
            <a:off x="457200" y="1828800"/>
            <a:ext cx="2362200" cy="2209800"/>
          </a:xfrm>
          <a:prstGeom prst="rect">
            <a:avLst/>
          </a:prstGeom>
          <a:noFill/>
        </p:spPr>
      </p:pic>
      <p:pic>
        <p:nvPicPr>
          <p:cNvPr id="5" name="Picture 3" descr="C:\pics\blood moon 1.jpg"/>
          <p:cNvPicPr>
            <a:picLocks noChangeAspect="1" noChangeArrowheads="1"/>
          </p:cNvPicPr>
          <p:nvPr/>
        </p:nvPicPr>
        <p:blipFill>
          <a:blip r:embed="rId3" cstate="print"/>
          <a:srcRect/>
          <a:stretch>
            <a:fillRect/>
          </a:stretch>
        </p:blipFill>
        <p:spPr bwMode="auto">
          <a:xfrm>
            <a:off x="6248400" y="1752600"/>
            <a:ext cx="2362200" cy="2209800"/>
          </a:xfrm>
          <a:prstGeom prst="rect">
            <a:avLst/>
          </a:prstGeom>
          <a:noFill/>
        </p:spPr>
      </p:pic>
      <p:pic>
        <p:nvPicPr>
          <p:cNvPr id="6" name="Picture 3" descr="C:\pics\blood moon 1.jpg"/>
          <p:cNvPicPr>
            <a:picLocks noChangeAspect="1" noChangeArrowheads="1"/>
          </p:cNvPicPr>
          <p:nvPr/>
        </p:nvPicPr>
        <p:blipFill>
          <a:blip r:embed="rId3" cstate="print"/>
          <a:srcRect/>
          <a:stretch>
            <a:fillRect/>
          </a:stretch>
        </p:blipFill>
        <p:spPr bwMode="auto">
          <a:xfrm>
            <a:off x="533400" y="3810000"/>
            <a:ext cx="2362200" cy="2209800"/>
          </a:xfrm>
          <a:prstGeom prst="rect">
            <a:avLst/>
          </a:prstGeom>
          <a:noFill/>
        </p:spPr>
      </p:pic>
      <p:pic>
        <p:nvPicPr>
          <p:cNvPr id="7" name="Picture 3" descr="C:\pics\blood moon 1.jpg"/>
          <p:cNvPicPr>
            <a:picLocks noChangeAspect="1" noChangeArrowheads="1"/>
          </p:cNvPicPr>
          <p:nvPr/>
        </p:nvPicPr>
        <p:blipFill>
          <a:blip r:embed="rId3" cstate="print"/>
          <a:srcRect/>
          <a:stretch>
            <a:fillRect/>
          </a:stretch>
        </p:blipFill>
        <p:spPr bwMode="auto">
          <a:xfrm>
            <a:off x="6324600" y="3810000"/>
            <a:ext cx="2362200" cy="2209800"/>
          </a:xfrm>
          <a:prstGeom prst="rect">
            <a:avLst/>
          </a:prstGeom>
          <a:noFill/>
        </p:spPr>
      </p:pic>
      <p:sp>
        <p:nvSpPr>
          <p:cNvPr id="8" name="TextBox 7"/>
          <p:cNvSpPr txBox="1"/>
          <p:nvPr/>
        </p:nvSpPr>
        <p:spPr>
          <a:xfrm>
            <a:off x="1828800" y="228600"/>
            <a:ext cx="6324600" cy="769441"/>
          </a:xfrm>
          <a:prstGeom prst="rect">
            <a:avLst/>
          </a:prstGeom>
          <a:noFill/>
        </p:spPr>
        <p:txBody>
          <a:bodyPr wrap="square" rtlCol="0">
            <a:spAutoFit/>
          </a:bodyPr>
          <a:lstStyle/>
          <a:p>
            <a:r>
              <a:rPr lang="en-US" sz="4400" dirty="0" smtClean="0">
                <a:solidFill>
                  <a:srgbClr val="FFFF00"/>
                </a:solidFill>
                <a:latin typeface="Arial Black" pitchFamily="34" charset="0"/>
              </a:rPr>
              <a:t>Blood Moons Tetrad </a:t>
            </a:r>
            <a:endParaRPr lang="en-US" sz="4400" dirty="0">
              <a:solidFill>
                <a:srgbClr val="FFFF00"/>
              </a:solidFill>
              <a:latin typeface="Arial Black" pitchFamily="34" charset="0"/>
            </a:endParaRPr>
          </a:p>
        </p:txBody>
      </p:sp>
      <p:sp>
        <p:nvSpPr>
          <p:cNvPr id="10" name="TextBox 9"/>
          <p:cNvSpPr txBox="1"/>
          <p:nvPr/>
        </p:nvSpPr>
        <p:spPr>
          <a:xfrm>
            <a:off x="609600" y="1066800"/>
            <a:ext cx="3048000" cy="923330"/>
          </a:xfrm>
          <a:prstGeom prst="rect">
            <a:avLst/>
          </a:prstGeom>
          <a:noFill/>
        </p:spPr>
        <p:txBody>
          <a:bodyPr wrap="square" rtlCol="0">
            <a:spAutoFit/>
          </a:bodyPr>
          <a:lstStyle/>
          <a:p>
            <a:r>
              <a:rPr lang="en-US" sz="4400" dirty="0" smtClean="0">
                <a:solidFill>
                  <a:srgbClr val="FFFF00"/>
                </a:solidFill>
                <a:latin typeface="Arial Black" pitchFamily="34" charset="0"/>
              </a:rPr>
              <a:t>Passover</a:t>
            </a:r>
            <a:r>
              <a:rPr lang="en-US" sz="5400" dirty="0" smtClean="0">
                <a:solidFill>
                  <a:schemeClr val="bg1"/>
                </a:solidFill>
              </a:rPr>
              <a:t> </a:t>
            </a:r>
            <a:endParaRPr lang="en-US" sz="5400" dirty="0">
              <a:solidFill>
                <a:schemeClr val="bg1"/>
              </a:solidFill>
            </a:endParaRPr>
          </a:p>
        </p:txBody>
      </p:sp>
      <p:sp>
        <p:nvSpPr>
          <p:cNvPr id="11" name="TextBox 10"/>
          <p:cNvSpPr txBox="1"/>
          <p:nvPr/>
        </p:nvSpPr>
        <p:spPr>
          <a:xfrm>
            <a:off x="4648200" y="1066800"/>
            <a:ext cx="4267200" cy="769441"/>
          </a:xfrm>
          <a:prstGeom prst="rect">
            <a:avLst/>
          </a:prstGeom>
          <a:noFill/>
        </p:spPr>
        <p:txBody>
          <a:bodyPr wrap="square" rtlCol="0">
            <a:spAutoFit/>
          </a:bodyPr>
          <a:lstStyle/>
          <a:p>
            <a:r>
              <a:rPr lang="en-US" sz="4400" dirty="0" smtClean="0">
                <a:solidFill>
                  <a:srgbClr val="FFFF00"/>
                </a:solidFill>
                <a:latin typeface="Arial Black" pitchFamily="34" charset="0"/>
              </a:rPr>
              <a:t>Tabernacles </a:t>
            </a:r>
            <a:endParaRPr lang="en-US" sz="4400" dirty="0">
              <a:solidFill>
                <a:srgbClr val="FFFF00"/>
              </a:solidFill>
              <a:latin typeface="Arial Black" pitchFamily="34" charset="0"/>
            </a:endParaRPr>
          </a:p>
        </p:txBody>
      </p:sp>
      <p:sp>
        <p:nvSpPr>
          <p:cNvPr id="12" name="TextBox 11"/>
          <p:cNvSpPr txBox="1"/>
          <p:nvPr/>
        </p:nvSpPr>
        <p:spPr>
          <a:xfrm>
            <a:off x="3429000" y="1676400"/>
            <a:ext cx="2209800" cy="830997"/>
          </a:xfrm>
          <a:prstGeom prst="rect">
            <a:avLst/>
          </a:prstGeom>
          <a:noFill/>
        </p:spPr>
        <p:txBody>
          <a:bodyPr wrap="square" rtlCol="0">
            <a:spAutoFit/>
          </a:bodyPr>
          <a:lstStyle/>
          <a:p>
            <a:r>
              <a:rPr lang="en-US" sz="4800" dirty="0" smtClean="0">
                <a:solidFill>
                  <a:srgbClr val="FFFF00"/>
                </a:solidFill>
                <a:latin typeface="Arial Black" pitchFamily="34" charset="0"/>
              </a:rPr>
              <a:t>1949 </a:t>
            </a:r>
            <a:endParaRPr lang="en-US" sz="4800" dirty="0">
              <a:solidFill>
                <a:srgbClr val="FFFF00"/>
              </a:solidFill>
              <a:latin typeface="Arial Black" pitchFamily="34" charset="0"/>
            </a:endParaRPr>
          </a:p>
        </p:txBody>
      </p:sp>
      <p:sp>
        <p:nvSpPr>
          <p:cNvPr id="13" name="TextBox 12"/>
          <p:cNvSpPr txBox="1"/>
          <p:nvPr/>
        </p:nvSpPr>
        <p:spPr>
          <a:xfrm>
            <a:off x="3581400" y="4876800"/>
            <a:ext cx="2133600" cy="923330"/>
          </a:xfrm>
          <a:prstGeom prst="rect">
            <a:avLst/>
          </a:prstGeom>
          <a:noFill/>
        </p:spPr>
        <p:txBody>
          <a:bodyPr wrap="square" rtlCol="0">
            <a:spAutoFit/>
          </a:bodyPr>
          <a:lstStyle/>
          <a:p>
            <a:r>
              <a:rPr lang="en-US" sz="4800" dirty="0" smtClean="0">
                <a:solidFill>
                  <a:srgbClr val="FFFF00"/>
                </a:solidFill>
                <a:latin typeface="Arial Black" pitchFamily="34" charset="0"/>
              </a:rPr>
              <a:t>1950</a:t>
            </a:r>
            <a:r>
              <a:rPr lang="en-US" sz="5400" dirty="0" smtClean="0">
                <a:solidFill>
                  <a:schemeClr val="bg1"/>
                </a:solidFill>
              </a:rPr>
              <a:t> </a:t>
            </a:r>
            <a:endParaRPr lang="en-US" sz="5400" dirty="0">
              <a:solidFill>
                <a:schemeClr val="bg1"/>
              </a:solidFill>
            </a:endParaRPr>
          </a:p>
        </p:txBody>
      </p:sp>
      <p:sp>
        <p:nvSpPr>
          <p:cNvPr id="14" name="TextBox 13"/>
          <p:cNvSpPr txBox="1"/>
          <p:nvPr/>
        </p:nvSpPr>
        <p:spPr>
          <a:xfrm>
            <a:off x="152400" y="5943600"/>
            <a:ext cx="9144000" cy="646331"/>
          </a:xfrm>
          <a:prstGeom prst="rect">
            <a:avLst/>
          </a:prstGeom>
          <a:noFill/>
        </p:spPr>
        <p:txBody>
          <a:bodyPr wrap="square" rtlCol="0">
            <a:spAutoFit/>
          </a:bodyPr>
          <a:lstStyle/>
          <a:p>
            <a:r>
              <a:rPr lang="en-US" sz="3600" dirty="0" smtClean="0">
                <a:solidFill>
                  <a:srgbClr val="FFFF00"/>
                </a:solidFill>
                <a:latin typeface="Arial Black" pitchFamily="34" charset="0"/>
              </a:rPr>
              <a:t>Israel Becomes a Nation in 1948</a:t>
            </a:r>
            <a:endParaRPr lang="en-US" sz="3600" dirty="0">
              <a:solidFill>
                <a:srgbClr val="FFFF00"/>
              </a:solidFill>
              <a:latin typeface="Arial Black" pitchFamily="34" charset="0"/>
            </a:endParaRPr>
          </a:p>
        </p:txBody>
      </p:sp>
      <p:sp>
        <p:nvSpPr>
          <p:cNvPr id="15" name="TextBox 14"/>
          <p:cNvSpPr txBox="1"/>
          <p:nvPr/>
        </p:nvSpPr>
        <p:spPr>
          <a:xfrm>
            <a:off x="990600" y="2438400"/>
            <a:ext cx="7315200" cy="2246769"/>
          </a:xfrm>
          <a:prstGeom prst="rect">
            <a:avLst/>
          </a:prstGeom>
          <a:noFill/>
        </p:spPr>
        <p:txBody>
          <a:bodyPr wrap="square" rtlCol="0">
            <a:spAutoFit/>
          </a:bodyPr>
          <a:lstStyle/>
          <a:p>
            <a:r>
              <a:rPr lang="en-US" sz="2800" b="1" dirty="0" smtClean="0">
                <a:solidFill>
                  <a:srgbClr val="FFFF00"/>
                </a:solidFill>
              </a:rPr>
              <a:t>Isa 66:8  Who hath heard such a thing? who hath seen such things? Shall the earth be made to bring forth in one day? </a:t>
            </a:r>
            <a:r>
              <a:rPr lang="en-US" sz="2800" b="1" i="1" dirty="0" smtClean="0">
                <a:solidFill>
                  <a:srgbClr val="FFFF00"/>
                </a:solidFill>
              </a:rPr>
              <a:t>or shall a nation be born at once? for as soon as Zion travailed, she brought forth her children. </a:t>
            </a:r>
            <a:r>
              <a:rPr lang="en-US" sz="2800" b="1" dirty="0" smtClean="0">
                <a:solidFill>
                  <a:srgbClr val="FFFF00"/>
                </a:solidFill>
              </a:rPr>
              <a:t> </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pics\stars in space.jpg"/>
          <p:cNvPicPr>
            <a:picLocks noChangeAspect="1" noChangeArrowheads="1"/>
          </p:cNvPicPr>
          <p:nvPr/>
        </p:nvPicPr>
        <p:blipFill>
          <a:blip r:embed="rId2" cstate="print"/>
          <a:srcRect/>
          <a:stretch>
            <a:fillRect/>
          </a:stretch>
        </p:blipFill>
        <p:spPr bwMode="auto">
          <a:xfrm>
            <a:off x="0" y="-304800"/>
            <a:ext cx="9144000" cy="7162800"/>
          </a:xfrm>
          <a:prstGeom prst="rect">
            <a:avLst/>
          </a:prstGeom>
          <a:noFill/>
        </p:spPr>
      </p:pic>
      <p:pic>
        <p:nvPicPr>
          <p:cNvPr id="1027" name="Picture 3" descr="C:\pics\blood moon 1.jpg"/>
          <p:cNvPicPr>
            <a:picLocks noChangeAspect="1" noChangeArrowheads="1"/>
          </p:cNvPicPr>
          <p:nvPr/>
        </p:nvPicPr>
        <p:blipFill>
          <a:blip r:embed="rId3" cstate="print"/>
          <a:srcRect/>
          <a:stretch>
            <a:fillRect/>
          </a:stretch>
        </p:blipFill>
        <p:spPr bwMode="auto">
          <a:xfrm>
            <a:off x="533400" y="1600200"/>
            <a:ext cx="2362200" cy="2209800"/>
          </a:xfrm>
          <a:prstGeom prst="rect">
            <a:avLst/>
          </a:prstGeom>
          <a:noFill/>
        </p:spPr>
      </p:pic>
      <p:pic>
        <p:nvPicPr>
          <p:cNvPr id="5" name="Picture 3" descr="C:\pics\blood moon 1.jpg"/>
          <p:cNvPicPr>
            <a:picLocks noChangeAspect="1" noChangeArrowheads="1"/>
          </p:cNvPicPr>
          <p:nvPr/>
        </p:nvPicPr>
        <p:blipFill>
          <a:blip r:embed="rId3" cstate="print"/>
          <a:srcRect/>
          <a:stretch>
            <a:fillRect/>
          </a:stretch>
        </p:blipFill>
        <p:spPr bwMode="auto">
          <a:xfrm>
            <a:off x="6248400" y="1447800"/>
            <a:ext cx="2362200" cy="2209800"/>
          </a:xfrm>
          <a:prstGeom prst="rect">
            <a:avLst/>
          </a:prstGeom>
          <a:noFill/>
        </p:spPr>
      </p:pic>
      <p:pic>
        <p:nvPicPr>
          <p:cNvPr id="6" name="Picture 3" descr="C:\pics\blood moon 1.jpg"/>
          <p:cNvPicPr>
            <a:picLocks noChangeAspect="1" noChangeArrowheads="1"/>
          </p:cNvPicPr>
          <p:nvPr/>
        </p:nvPicPr>
        <p:blipFill>
          <a:blip r:embed="rId3" cstate="print"/>
          <a:srcRect/>
          <a:stretch>
            <a:fillRect/>
          </a:stretch>
        </p:blipFill>
        <p:spPr bwMode="auto">
          <a:xfrm>
            <a:off x="533400" y="3581400"/>
            <a:ext cx="2362200" cy="2209800"/>
          </a:xfrm>
          <a:prstGeom prst="rect">
            <a:avLst/>
          </a:prstGeom>
          <a:noFill/>
        </p:spPr>
      </p:pic>
      <p:pic>
        <p:nvPicPr>
          <p:cNvPr id="7" name="Picture 3" descr="C:\pics\blood moon 1.jpg"/>
          <p:cNvPicPr>
            <a:picLocks noChangeAspect="1" noChangeArrowheads="1"/>
          </p:cNvPicPr>
          <p:nvPr/>
        </p:nvPicPr>
        <p:blipFill>
          <a:blip r:embed="rId3" cstate="print"/>
          <a:srcRect/>
          <a:stretch>
            <a:fillRect/>
          </a:stretch>
        </p:blipFill>
        <p:spPr bwMode="auto">
          <a:xfrm>
            <a:off x="6324600" y="3429000"/>
            <a:ext cx="2362200" cy="2209800"/>
          </a:xfrm>
          <a:prstGeom prst="rect">
            <a:avLst/>
          </a:prstGeom>
          <a:noFill/>
        </p:spPr>
      </p:pic>
      <p:sp>
        <p:nvSpPr>
          <p:cNvPr id="8" name="TextBox 7"/>
          <p:cNvSpPr txBox="1"/>
          <p:nvPr/>
        </p:nvSpPr>
        <p:spPr>
          <a:xfrm>
            <a:off x="1447800" y="0"/>
            <a:ext cx="6934200" cy="830997"/>
          </a:xfrm>
          <a:prstGeom prst="rect">
            <a:avLst/>
          </a:prstGeom>
          <a:noFill/>
        </p:spPr>
        <p:txBody>
          <a:bodyPr wrap="square" rtlCol="0">
            <a:spAutoFit/>
          </a:bodyPr>
          <a:lstStyle/>
          <a:p>
            <a:r>
              <a:rPr lang="en-US" sz="4800" dirty="0" smtClean="0">
                <a:solidFill>
                  <a:srgbClr val="FFFF00"/>
                </a:solidFill>
                <a:latin typeface="Arial Black" pitchFamily="34" charset="0"/>
              </a:rPr>
              <a:t>Blood Moons Tetrad </a:t>
            </a:r>
            <a:endParaRPr lang="en-US" sz="4800" dirty="0">
              <a:solidFill>
                <a:srgbClr val="FFFF00"/>
              </a:solidFill>
              <a:latin typeface="Arial Black" pitchFamily="34" charset="0"/>
            </a:endParaRPr>
          </a:p>
        </p:txBody>
      </p:sp>
      <p:sp>
        <p:nvSpPr>
          <p:cNvPr id="10" name="TextBox 9"/>
          <p:cNvSpPr txBox="1"/>
          <p:nvPr/>
        </p:nvSpPr>
        <p:spPr>
          <a:xfrm>
            <a:off x="228600" y="838200"/>
            <a:ext cx="3505200" cy="830997"/>
          </a:xfrm>
          <a:prstGeom prst="rect">
            <a:avLst/>
          </a:prstGeom>
          <a:noFill/>
        </p:spPr>
        <p:txBody>
          <a:bodyPr wrap="square" rtlCol="0">
            <a:spAutoFit/>
          </a:bodyPr>
          <a:lstStyle/>
          <a:p>
            <a:r>
              <a:rPr lang="en-US" sz="4800" dirty="0" smtClean="0">
                <a:solidFill>
                  <a:srgbClr val="FFFF00"/>
                </a:solidFill>
                <a:latin typeface="Arial Black" pitchFamily="34" charset="0"/>
              </a:rPr>
              <a:t>Passover </a:t>
            </a:r>
            <a:endParaRPr lang="en-US" sz="4800" dirty="0">
              <a:solidFill>
                <a:srgbClr val="FFFF00"/>
              </a:solidFill>
              <a:latin typeface="Arial Black" pitchFamily="34" charset="0"/>
            </a:endParaRPr>
          </a:p>
        </p:txBody>
      </p:sp>
      <p:sp>
        <p:nvSpPr>
          <p:cNvPr id="11" name="TextBox 10"/>
          <p:cNvSpPr txBox="1"/>
          <p:nvPr/>
        </p:nvSpPr>
        <p:spPr>
          <a:xfrm>
            <a:off x="4876800" y="838200"/>
            <a:ext cx="4114800" cy="830997"/>
          </a:xfrm>
          <a:prstGeom prst="rect">
            <a:avLst/>
          </a:prstGeom>
          <a:noFill/>
        </p:spPr>
        <p:txBody>
          <a:bodyPr wrap="square" rtlCol="0">
            <a:spAutoFit/>
          </a:bodyPr>
          <a:lstStyle/>
          <a:p>
            <a:r>
              <a:rPr lang="en-US" sz="4400" dirty="0" smtClean="0">
                <a:solidFill>
                  <a:srgbClr val="FFFF00"/>
                </a:solidFill>
                <a:latin typeface="Arial Black" pitchFamily="34" charset="0"/>
              </a:rPr>
              <a:t>Tabernacles</a:t>
            </a:r>
            <a:r>
              <a:rPr lang="en-US" sz="4800" dirty="0" smtClean="0">
                <a:solidFill>
                  <a:schemeClr val="bg1"/>
                </a:solidFill>
              </a:rPr>
              <a:t> </a:t>
            </a:r>
            <a:endParaRPr lang="en-US" sz="4800" dirty="0">
              <a:solidFill>
                <a:schemeClr val="bg1"/>
              </a:solidFill>
            </a:endParaRPr>
          </a:p>
        </p:txBody>
      </p:sp>
      <p:sp>
        <p:nvSpPr>
          <p:cNvPr id="12" name="TextBox 11"/>
          <p:cNvSpPr txBox="1"/>
          <p:nvPr/>
        </p:nvSpPr>
        <p:spPr>
          <a:xfrm>
            <a:off x="3962400" y="1524000"/>
            <a:ext cx="2209800" cy="923330"/>
          </a:xfrm>
          <a:prstGeom prst="rect">
            <a:avLst/>
          </a:prstGeom>
          <a:noFill/>
        </p:spPr>
        <p:txBody>
          <a:bodyPr wrap="square" rtlCol="0">
            <a:spAutoFit/>
          </a:bodyPr>
          <a:lstStyle/>
          <a:p>
            <a:r>
              <a:rPr lang="en-US" sz="4800" dirty="0" smtClean="0">
                <a:solidFill>
                  <a:srgbClr val="FFFF00"/>
                </a:solidFill>
                <a:latin typeface="Arial Black" pitchFamily="34" charset="0"/>
              </a:rPr>
              <a:t>1967</a:t>
            </a:r>
            <a:r>
              <a:rPr lang="en-US" sz="5400" dirty="0" smtClean="0">
                <a:solidFill>
                  <a:schemeClr val="bg1"/>
                </a:solidFill>
              </a:rPr>
              <a:t> </a:t>
            </a:r>
            <a:endParaRPr lang="en-US" sz="5400" dirty="0">
              <a:solidFill>
                <a:schemeClr val="bg1"/>
              </a:solidFill>
            </a:endParaRPr>
          </a:p>
        </p:txBody>
      </p:sp>
      <p:sp>
        <p:nvSpPr>
          <p:cNvPr id="13" name="TextBox 12"/>
          <p:cNvSpPr txBox="1"/>
          <p:nvPr/>
        </p:nvSpPr>
        <p:spPr>
          <a:xfrm>
            <a:off x="3886200" y="4724400"/>
            <a:ext cx="2133600" cy="923330"/>
          </a:xfrm>
          <a:prstGeom prst="rect">
            <a:avLst/>
          </a:prstGeom>
          <a:noFill/>
        </p:spPr>
        <p:txBody>
          <a:bodyPr wrap="square" rtlCol="0">
            <a:spAutoFit/>
          </a:bodyPr>
          <a:lstStyle/>
          <a:p>
            <a:r>
              <a:rPr lang="en-US" sz="5400" dirty="0" smtClean="0">
                <a:solidFill>
                  <a:srgbClr val="FFFF00"/>
                </a:solidFill>
                <a:latin typeface="Arial Black" pitchFamily="34" charset="0"/>
              </a:rPr>
              <a:t>1968 </a:t>
            </a:r>
            <a:endParaRPr lang="en-US" sz="5400" dirty="0">
              <a:solidFill>
                <a:srgbClr val="FFFF00"/>
              </a:solidFill>
              <a:latin typeface="Arial Black" pitchFamily="34" charset="0"/>
            </a:endParaRPr>
          </a:p>
        </p:txBody>
      </p:sp>
      <p:sp>
        <p:nvSpPr>
          <p:cNvPr id="14" name="TextBox 13"/>
          <p:cNvSpPr txBox="1"/>
          <p:nvPr/>
        </p:nvSpPr>
        <p:spPr>
          <a:xfrm>
            <a:off x="914400" y="5534561"/>
            <a:ext cx="7848600" cy="1323439"/>
          </a:xfrm>
          <a:prstGeom prst="rect">
            <a:avLst/>
          </a:prstGeom>
          <a:noFill/>
        </p:spPr>
        <p:txBody>
          <a:bodyPr wrap="square" rtlCol="0">
            <a:spAutoFit/>
          </a:bodyPr>
          <a:lstStyle/>
          <a:p>
            <a:r>
              <a:rPr lang="en-US" sz="4000" dirty="0" smtClean="0">
                <a:solidFill>
                  <a:srgbClr val="FFFF00"/>
                </a:solidFill>
                <a:latin typeface="Arial Black" pitchFamily="34" charset="0"/>
              </a:rPr>
              <a:t>Israel Regains the Temple Mount wins 6 day war </a:t>
            </a:r>
            <a:endParaRPr lang="en-US" sz="4000" dirty="0">
              <a:solidFill>
                <a:srgbClr val="FFFF00"/>
              </a:solidFill>
              <a:latin typeface="Arial Black" pitchFamily="34" charset="0"/>
            </a:endParaRPr>
          </a:p>
        </p:txBody>
      </p:sp>
      <p:sp>
        <p:nvSpPr>
          <p:cNvPr id="15" name="TextBox 14"/>
          <p:cNvSpPr txBox="1"/>
          <p:nvPr/>
        </p:nvSpPr>
        <p:spPr>
          <a:xfrm>
            <a:off x="304800" y="2362200"/>
            <a:ext cx="8839200" cy="2677656"/>
          </a:xfrm>
          <a:prstGeom prst="rect">
            <a:avLst/>
          </a:prstGeom>
          <a:noFill/>
        </p:spPr>
        <p:txBody>
          <a:bodyPr wrap="square" rtlCol="0">
            <a:spAutoFit/>
          </a:bodyPr>
          <a:lstStyle/>
          <a:p>
            <a:r>
              <a:rPr lang="en-US" sz="2800" b="1" dirty="0" smtClean="0">
                <a:solidFill>
                  <a:srgbClr val="FFFF00"/>
                </a:solidFill>
              </a:rPr>
              <a:t>2Th 2:3  …….</a:t>
            </a:r>
            <a:r>
              <a:rPr lang="en-US" sz="2800" b="1" i="1" dirty="0" smtClean="0">
                <a:solidFill>
                  <a:srgbClr val="FFFF00"/>
                </a:solidFill>
              </a:rPr>
              <a:t>, and that man of sin be revealed, the son of perdition; </a:t>
            </a:r>
          </a:p>
          <a:p>
            <a:r>
              <a:rPr lang="en-US" sz="2800" b="1" dirty="0" smtClean="0">
                <a:solidFill>
                  <a:srgbClr val="FFFF00"/>
                </a:solidFill>
              </a:rPr>
              <a:t>2Th 2:4  Who </a:t>
            </a:r>
            <a:r>
              <a:rPr lang="en-US" sz="2800" b="1" dirty="0" err="1" smtClean="0">
                <a:solidFill>
                  <a:srgbClr val="FFFF00"/>
                </a:solidFill>
              </a:rPr>
              <a:t>opposeth</a:t>
            </a:r>
            <a:r>
              <a:rPr lang="en-US" sz="2800" b="1" dirty="0" smtClean="0">
                <a:solidFill>
                  <a:srgbClr val="FFFF00"/>
                </a:solidFill>
              </a:rPr>
              <a:t> and </a:t>
            </a:r>
            <a:r>
              <a:rPr lang="en-US" sz="2800" b="1" dirty="0" err="1" smtClean="0">
                <a:solidFill>
                  <a:srgbClr val="FFFF00"/>
                </a:solidFill>
              </a:rPr>
              <a:t>exalteth</a:t>
            </a:r>
            <a:r>
              <a:rPr lang="en-US" sz="2800" b="1" dirty="0" smtClean="0">
                <a:solidFill>
                  <a:srgbClr val="FFFF00"/>
                </a:solidFill>
              </a:rPr>
              <a:t> himself above all that is called God, or that is worshipped; so that he as God </a:t>
            </a:r>
            <a:r>
              <a:rPr lang="en-US" sz="2800" b="1" dirty="0" err="1" smtClean="0">
                <a:solidFill>
                  <a:srgbClr val="FFFF00"/>
                </a:solidFill>
              </a:rPr>
              <a:t>sitteth</a:t>
            </a:r>
            <a:r>
              <a:rPr lang="en-US" sz="2800" b="1" dirty="0" smtClean="0">
                <a:solidFill>
                  <a:srgbClr val="FFFF00"/>
                </a:solidFill>
              </a:rPr>
              <a:t> in the temple of God, </a:t>
            </a:r>
            <a:r>
              <a:rPr lang="en-US" sz="2800" b="1" dirty="0" err="1" smtClean="0">
                <a:solidFill>
                  <a:srgbClr val="FFFF00"/>
                </a:solidFill>
              </a:rPr>
              <a:t>shewing</a:t>
            </a:r>
            <a:r>
              <a:rPr lang="en-US" sz="2800" b="1" dirty="0" smtClean="0">
                <a:solidFill>
                  <a:srgbClr val="FFFF00"/>
                </a:solidFill>
              </a:rPr>
              <a:t> himself that he is God. </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pics\stars in space.jpg"/>
          <p:cNvPicPr>
            <a:picLocks noChangeAspect="1" noChangeArrowheads="1"/>
          </p:cNvPicPr>
          <p:nvPr/>
        </p:nvPicPr>
        <p:blipFill>
          <a:blip r:embed="rId2" cstate="print"/>
          <a:srcRect/>
          <a:stretch>
            <a:fillRect/>
          </a:stretch>
        </p:blipFill>
        <p:spPr bwMode="auto">
          <a:xfrm>
            <a:off x="0" y="-304800"/>
            <a:ext cx="9144000" cy="7162800"/>
          </a:xfrm>
          <a:prstGeom prst="rect">
            <a:avLst/>
          </a:prstGeom>
          <a:noFill/>
        </p:spPr>
      </p:pic>
      <p:pic>
        <p:nvPicPr>
          <p:cNvPr id="1027" name="Picture 3" descr="C:\pics\blood moon 1.jpg"/>
          <p:cNvPicPr>
            <a:picLocks noChangeAspect="1" noChangeArrowheads="1"/>
          </p:cNvPicPr>
          <p:nvPr/>
        </p:nvPicPr>
        <p:blipFill>
          <a:blip r:embed="rId3" cstate="print"/>
          <a:srcRect/>
          <a:stretch>
            <a:fillRect/>
          </a:stretch>
        </p:blipFill>
        <p:spPr bwMode="auto">
          <a:xfrm>
            <a:off x="533400" y="1600200"/>
            <a:ext cx="2362200" cy="2209800"/>
          </a:xfrm>
          <a:prstGeom prst="rect">
            <a:avLst/>
          </a:prstGeom>
          <a:noFill/>
        </p:spPr>
      </p:pic>
      <p:pic>
        <p:nvPicPr>
          <p:cNvPr id="5" name="Picture 3" descr="C:\pics\blood moon 1.jpg"/>
          <p:cNvPicPr>
            <a:picLocks noChangeAspect="1" noChangeArrowheads="1"/>
          </p:cNvPicPr>
          <p:nvPr/>
        </p:nvPicPr>
        <p:blipFill>
          <a:blip r:embed="rId3" cstate="print"/>
          <a:srcRect/>
          <a:stretch>
            <a:fillRect/>
          </a:stretch>
        </p:blipFill>
        <p:spPr bwMode="auto">
          <a:xfrm>
            <a:off x="6248400" y="1447800"/>
            <a:ext cx="2362200" cy="2209800"/>
          </a:xfrm>
          <a:prstGeom prst="rect">
            <a:avLst/>
          </a:prstGeom>
          <a:noFill/>
        </p:spPr>
      </p:pic>
      <p:pic>
        <p:nvPicPr>
          <p:cNvPr id="6" name="Picture 3" descr="C:\pics\blood moon 1.jpg"/>
          <p:cNvPicPr>
            <a:picLocks noChangeAspect="1" noChangeArrowheads="1"/>
          </p:cNvPicPr>
          <p:nvPr/>
        </p:nvPicPr>
        <p:blipFill>
          <a:blip r:embed="rId3" cstate="print"/>
          <a:srcRect/>
          <a:stretch>
            <a:fillRect/>
          </a:stretch>
        </p:blipFill>
        <p:spPr bwMode="auto">
          <a:xfrm>
            <a:off x="533400" y="3581400"/>
            <a:ext cx="2362200" cy="2209800"/>
          </a:xfrm>
          <a:prstGeom prst="rect">
            <a:avLst/>
          </a:prstGeom>
          <a:noFill/>
        </p:spPr>
      </p:pic>
      <p:pic>
        <p:nvPicPr>
          <p:cNvPr id="7" name="Picture 3" descr="C:\pics\blood moon 1.jpg"/>
          <p:cNvPicPr>
            <a:picLocks noChangeAspect="1" noChangeArrowheads="1"/>
          </p:cNvPicPr>
          <p:nvPr/>
        </p:nvPicPr>
        <p:blipFill>
          <a:blip r:embed="rId3" cstate="print"/>
          <a:srcRect/>
          <a:stretch>
            <a:fillRect/>
          </a:stretch>
        </p:blipFill>
        <p:spPr bwMode="auto">
          <a:xfrm>
            <a:off x="6324600" y="3429000"/>
            <a:ext cx="2362200" cy="2209800"/>
          </a:xfrm>
          <a:prstGeom prst="rect">
            <a:avLst/>
          </a:prstGeom>
          <a:noFill/>
        </p:spPr>
      </p:pic>
      <p:sp>
        <p:nvSpPr>
          <p:cNvPr id="8" name="TextBox 7"/>
          <p:cNvSpPr txBox="1"/>
          <p:nvPr/>
        </p:nvSpPr>
        <p:spPr>
          <a:xfrm>
            <a:off x="1676400" y="0"/>
            <a:ext cx="6324600" cy="769441"/>
          </a:xfrm>
          <a:prstGeom prst="rect">
            <a:avLst/>
          </a:prstGeom>
          <a:noFill/>
        </p:spPr>
        <p:txBody>
          <a:bodyPr wrap="square" rtlCol="0">
            <a:spAutoFit/>
          </a:bodyPr>
          <a:lstStyle/>
          <a:p>
            <a:r>
              <a:rPr lang="en-US" sz="4400" dirty="0" smtClean="0">
                <a:solidFill>
                  <a:srgbClr val="FFFF00"/>
                </a:solidFill>
                <a:latin typeface="Arial Black" pitchFamily="34" charset="0"/>
              </a:rPr>
              <a:t>Blood Moons Tetrad </a:t>
            </a:r>
            <a:endParaRPr lang="en-US" sz="4400" dirty="0">
              <a:solidFill>
                <a:srgbClr val="FFFF00"/>
              </a:solidFill>
              <a:latin typeface="Arial Black" pitchFamily="34" charset="0"/>
            </a:endParaRPr>
          </a:p>
        </p:txBody>
      </p:sp>
      <p:sp>
        <p:nvSpPr>
          <p:cNvPr id="10" name="TextBox 9"/>
          <p:cNvSpPr txBox="1"/>
          <p:nvPr/>
        </p:nvSpPr>
        <p:spPr>
          <a:xfrm>
            <a:off x="533400" y="838200"/>
            <a:ext cx="3048000" cy="769441"/>
          </a:xfrm>
          <a:prstGeom prst="rect">
            <a:avLst/>
          </a:prstGeom>
          <a:noFill/>
        </p:spPr>
        <p:txBody>
          <a:bodyPr wrap="square" rtlCol="0">
            <a:spAutoFit/>
          </a:bodyPr>
          <a:lstStyle/>
          <a:p>
            <a:r>
              <a:rPr lang="en-US" sz="4400" dirty="0" smtClean="0">
                <a:solidFill>
                  <a:srgbClr val="FFFF00"/>
                </a:solidFill>
                <a:latin typeface="Arial Black" pitchFamily="34" charset="0"/>
              </a:rPr>
              <a:t>Passover </a:t>
            </a:r>
            <a:endParaRPr lang="en-US" sz="4400" dirty="0">
              <a:solidFill>
                <a:srgbClr val="FFFF00"/>
              </a:solidFill>
              <a:latin typeface="Arial Black" pitchFamily="34" charset="0"/>
            </a:endParaRPr>
          </a:p>
        </p:txBody>
      </p:sp>
      <p:sp>
        <p:nvSpPr>
          <p:cNvPr id="11" name="TextBox 10"/>
          <p:cNvSpPr txBox="1"/>
          <p:nvPr/>
        </p:nvSpPr>
        <p:spPr>
          <a:xfrm>
            <a:off x="4343400" y="914400"/>
            <a:ext cx="4343400" cy="769441"/>
          </a:xfrm>
          <a:prstGeom prst="rect">
            <a:avLst/>
          </a:prstGeom>
          <a:noFill/>
        </p:spPr>
        <p:txBody>
          <a:bodyPr wrap="square" rtlCol="0">
            <a:spAutoFit/>
          </a:bodyPr>
          <a:lstStyle/>
          <a:p>
            <a:r>
              <a:rPr lang="en-US" sz="4400" dirty="0" smtClean="0">
                <a:solidFill>
                  <a:srgbClr val="FFFF00"/>
                </a:solidFill>
                <a:latin typeface="Arial Black" pitchFamily="34" charset="0"/>
              </a:rPr>
              <a:t>Tabernacles</a:t>
            </a:r>
            <a:r>
              <a:rPr lang="en-US" sz="4400" dirty="0" smtClean="0">
                <a:solidFill>
                  <a:schemeClr val="bg1"/>
                </a:solidFill>
              </a:rPr>
              <a:t> </a:t>
            </a:r>
            <a:endParaRPr lang="en-US" sz="4400" dirty="0">
              <a:solidFill>
                <a:schemeClr val="bg1"/>
              </a:solidFill>
            </a:endParaRPr>
          </a:p>
        </p:txBody>
      </p:sp>
      <p:sp>
        <p:nvSpPr>
          <p:cNvPr id="12" name="TextBox 11"/>
          <p:cNvSpPr txBox="1"/>
          <p:nvPr/>
        </p:nvSpPr>
        <p:spPr>
          <a:xfrm>
            <a:off x="3429000" y="2209800"/>
            <a:ext cx="2438400" cy="923330"/>
          </a:xfrm>
          <a:prstGeom prst="rect">
            <a:avLst/>
          </a:prstGeom>
          <a:noFill/>
        </p:spPr>
        <p:txBody>
          <a:bodyPr wrap="square" rtlCol="0">
            <a:spAutoFit/>
          </a:bodyPr>
          <a:lstStyle/>
          <a:p>
            <a:r>
              <a:rPr lang="en-US" sz="5400" dirty="0" smtClean="0">
                <a:solidFill>
                  <a:srgbClr val="FFFF00"/>
                </a:solidFill>
                <a:latin typeface="Arial Black" pitchFamily="34" charset="0"/>
              </a:rPr>
              <a:t>2014 </a:t>
            </a:r>
            <a:endParaRPr lang="en-US" sz="5400" dirty="0">
              <a:solidFill>
                <a:srgbClr val="FFFF00"/>
              </a:solidFill>
              <a:latin typeface="Arial Black" pitchFamily="34" charset="0"/>
            </a:endParaRPr>
          </a:p>
        </p:txBody>
      </p:sp>
      <p:sp>
        <p:nvSpPr>
          <p:cNvPr id="13" name="TextBox 12"/>
          <p:cNvSpPr txBox="1"/>
          <p:nvPr/>
        </p:nvSpPr>
        <p:spPr>
          <a:xfrm>
            <a:off x="3581400" y="4267200"/>
            <a:ext cx="2133600" cy="923330"/>
          </a:xfrm>
          <a:prstGeom prst="rect">
            <a:avLst/>
          </a:prstGeom>
          <a:noFill/>
        </p:spPr>
        <p:txBody>
          <a:bodyPr wrap="square" rtlCol="0">
            <a:spAutoFit/>
          </a:bodyPr>
          <a:lstStyle/>
          <a:p>
            <a:r>
              <a:rPr lang="en-US" sz="5400" dirty="0" smtClean="0">
                <a:solidFill>
                  <a:srgbClr val="FFFF00"/>
                </a:solidFill>
                <a:latin typeface="Arial Black" pitchFamily="34" charset="0"/>
              </a:rPr>
              <a:t>2015 </a:t>
            </a:r>
            <a:endParaRPr lang="en-US" sz="5400" dirty="0">
              <a:solidFill>
                <a:srgbClr val="FFFF00"/>
              </a:solidFill>
              <a:latin typeface="Arial Black" pitchFamily="34" charset="0"/>
            </a:endParaRPr>
          </a:p>
        </p:txBody>
      </p:sp>
      <p:sp>
        <p:nvSpPr>
          <p:cNvPr id="14" name="TextBox 13"/>
          <p:cNvSpPr txBox="1"/>
          <p:nvPr/>
        </p:nvSpPr>
        <p:spPr>
          <a:xfrm>
            <a:off x="1752600" y="5638800"/>
            <a:ext cx="6324600" cy="707886"/>
          </a:xfrm>
          <a:prstGeom prst="rect">
            <a:avLst/>
          </a:prstGeom>
          <a:noFill/>
        </p:spPr>
        <p:txBody>
          <a:bodyPr wrap="square" rtlCol="0">
            <a:spAutoFit/>
          </a:bodyPr>
          <a:lstStyle/>
          <a:p>
            <a:r>
              <a:rPr lang="en-US" sz="4000" dirty="0" smtClean="0">
                <a:solidFill>
                  <a:srgbClr val="FFFF00"/>
                </a:solidFill>
                <a:latin typeface="Arial Black" pitchFamily="34" charset="0"/>
              </a:rPr>
              <a:t>Don’t know Be Ready!</a:t>
            </a:r>
            <a:endParaRPr lang="en-US" sz="40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 blood moon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152400" y="457200"/>
            <a:ext cx="8763000" cy="646331"/>
          </a:xfrm>
          <a:prstGeom prst="rect">
            <a:avLst/>
          </a:prstGeom>
          <a:noFill/>
        </p:spPr>
        <p:txBody>
          <a:bodyPr wrap="square" rtlCol="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There are 7 Feasts of The Lord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endParaRPr>
          </a:p>
        </p:txBody>
      </p:sp>
      <p:sp>
        <p:nvSpPr>
          <p:cNvPr id="6" name="TextBox 5"/>
          <p:cNvSpPr txBox="1"/>
          <p:nvPr/>
        </p:nvSpPr>
        <p:spPr>
          <a:xfrm>
            <a:off x="457200" y="1447800"/>
            <a:ext cx="8305800" cy="5232202"/>
          </a:xfrm>
          <a:prstGeom prst="rect">
            <a:avLst/>
          </a:prstGeom>
          <a:noFill/>
        </p:spPr>
        <p:txBody>
          <a:bodyPr wrap="square" rtlCol="0">
            <a:spAutoFit/>
          </a:bodyPr>
          <a:lstStyle/>
          <a:p>
            <a:endParaRPr lang="en-US" b="1" dirty="0" smtClean="0"/>
          </a:p>
          <a:p>
            <a:pPr algn="ctr"/>
            <a:r>
              <a:rPr lang="en-US" sz="2800" b="1" u="sng" dirty="0" smtClean="0">
                <a:solidFill>
                  <a:srgbClr val="2EF253"/>
                </a:solidFill>
                <a:latin typeface="Arial Black" pitchFamily="34" charset="0"/>
              </a:rPr>
              <a:t>Spring Feasts </a:t>
            </a:r>
            <a:endParaRPr lang="en-US" sz="2800" b="1" u="sng" dirty="0">
              <a:solidFill>
                <a:srgbClr val="2EF253"/>
              </a:solidFill>
              <a:latin typeface="Arial Black" pitchFamily="34" charset="0"/>
            </a:endParaRPr>
          </a:p>
          <a:p>
            <a:r>
              <a:rPr lang="en-US" sz="2800" b="1" dirty="0" smtClean="0">
                <a:solidFill>
                  <a:srgbClr val="C00000"/>
                </a:solidFill>
                <a:latin typeface="Arial Black" pitchFamily="34" charset="0"/>
              </a:rPr>
              <a:t>1.</a:t>
            </a:r>
            <a:r>
              <a:rPr lang="en-US" sz="2800" b="1" dirty="0" smtClean="0">
                <a:solidFill>
                  <a:schemeClr val="bg1"/>
                </a:solidFill>
                <a:latin typeface="Arial Black" pitchFamily="34" charset="0"/>
              </a:rPr>
              <a:t> </a:t>
            </a:r>
            <a:r>
              <a:rPr lang="en-US" sz="2800" b="1" dirty="0" smtClean="0">
                <a:solidFill>
                  <a:srgbClr val="C00000"/>
                </a:solidFill>
                <a:latin typeface="Arial Black" pitchFamily="34" charset="0"/>
              </a:rPr>
              <a:t>PASSOVER </a:t>
            </a:r>
          </a:p>
          <a:p>
            <a:r>
              <a:rPr lang="en-US" sz="2800" b="1" dirty="0" smtClean="0">
                <a:solidFill>
                  <a:schemeClr val="accent1">
                    <a:lumMod val="50000"/>
                  </a:schemeClr>
                </a:solidFill>
                <a:latin typeface="Arial Black" pitchFamily="34" charset="0"/>
              </a:rPr>
              <a:t>2. FEAST OF UNLEAVENED BREAD </a:t>
            </a:r>
          </a:p>
          <a:p>
            <a:r>
              <a:rPr lang="en-US" sz="2800" b="1" dirty="0" smtClean="0">
                <a:solidFill>
                  <a:srgbClr val="0070C0"/>
                </a:solidFill>
                <a:latin typeface="Arial Black" pitchFamily="34" charset="0"/>
              </a:rPr>
              <a:t>3. FEAST OF FIRSTFRUITS </a:t>
            </a:r>
          </a:p>
          <a:p>
            <a:r>
              <a:rPr lang="en-US" sz="2800" b="1" dirty="0" smtClean="0">
                <a:solidFill>
                  <a:srgbClr val="7030A0"/>
                </a:solidFill>
                <a:latin typeface="Arial Black" pitchFamily="34" charset="0"/>
              </a:rPr>
              <a:t>4. FEAST OF PENTECOST (WEEKS)</a:t>
            </a:r>
          </a:p>
          <a:p>
            <a:endParaRPr lang="en-US" sz="2800" b="1" dirty="0"/>
          </a:p>
          <a:p>
            <a:pPr algn="ctr"/>
            <a:r>
              <a:rPr lang="en-US" sz="2800" b="1" u="sng" dirty="0" smtClean="0">
                <a:solidFill>
                  <a:srgbClr val="002060"/>
                </a:solidFill>
                <a:latin typeface="Arial Black" pitchFamily="34" charset="0"/>
              </a:rPr>
              <a:t>Fall Feasts</a:t>
            </a:r>
          </a:p>
          <a:p>
            <a:r>
              <a:rPr lang="en-US" sz="2800" b="1" dirty="0" smtClean="0">
                <a:solidFill>
                  <a:srgbClr val="92D050"/>
                </a:solidFill>
                <a:latin typeface="Arial Black" pitchFamily="34" charset="0"/>
              </a:rPr>
              <a:t>5. FEAST OF TRUMPETS </a:t>
            </a:r>
          </a:p>
          <a:p>
            <a:r>
              <a:rPr lang="en-US" sz="2800" b="1" dirty="0" smtClean="0">
                <a:solidFill>
                  <a:srgbClr val="FFFF00"/>
                </a:solidFill>
                <a:latin typeface="Arial Black" pitchFamily="34" charset="0"/>
              </a:rPr>
              <a:t>6. DAY OF ATONEMENT </a:t>
            </a:r>
          </a:p>
          <a:p>
            <a:r>
              <a:rPr lang="en-US" sz="2800" b="1" dirty="0" smtClean="0">
                <a:solidFill>
                  <a:srgbClr val="FFC000"/>
                </a:solidFill>
                <a:latin typeface="Arial Black" pitchFamily="34" charset="0"/>
              </a:rPr>
              <a:t>7. FEAST OF TABERNACLES </a:t>
            </a:r>
          </a:p>
          <a:p>
            <a:endParaRPr lang="en-US" b="1" dirty="0" smtClean="0"/>
          </a:p>
          <a:p>
            <a:endParaRPr lang="en-US" dirty="0"/>
          </a:p>
        </p:txBody>
      </p:sp>
    </p:spTree>
  </p:cSld>
  <p:clrMapOvr>
    <a:masterClrMapping/>
  </p:clrMapOvr>
  <p:transition spd="slow">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1026" name="Picture 2" descr="O:\Mom song\calfeasts.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Introducing the Feasts</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6" name="TextBox 5"/>
          <p:cNvSpPr txBox="1"/>
          <p:nvPr/>
        </p:nvSpPr>
        <p:spPr>
          <a:xfrm>
            <a:off x="457200" y="1600200"/>
            <a:ext cx="8305800" cy="923330"/>
          </a:xfrm>
          <a:prstGeom prst="rect">
            <a:avLst/>
          </a:prstGeom>
          <a:noFill/>
        </p:spPr>
        <p:txBody>
          <a:bodyPr wrap="square" rtlCol="0">
            <a:spAutoFit/>
          </a:bodyPr>
          <a:lstStyle/>
          <a:p>
            <a:endParaRPr lang="en-US" b="1" dirty="0" smtClean="0"/>
          </a:p>
          <a:p>
            <a:endParaRPr lang="en-US" b="1" dirty="0" smtClean="0"/>
          </a:p>
          <a:p>
            <a:endParaRPr lang="en-US" dirty="0"/>
          </a:p>
        </p:txBody>
      </p:sp>
      <p:sp>
        <p:nvSpPr>
          <p:cNvPr id="4" name="Rectangle 3"/>
          <p:cNvSpPr/>
          <p:nvPr/>
        </p:nvSpPr>
        <p:spPr>
          <a:xfrm>
            <a:off x="0" y="5103674"/>
            <a:ext cx="9144000" cy="1754326"/>
          </a:xfrm>
          <a:prstGeom prst="rect">
            <a:avLst/>
          </a:prstGeom>
          <a:solidFill>
            <a:srgbClr val="FFFF00"/>
          </a:solidFill>
        </p:spPr>
        <p:txBody>
          <a:bodyPr wrap="square">
            <a:spAutoFit/>
          </a:bodyPr>
          <a:lstStyle/>
          <a:p>
            <a:r>
              <a:rPr lang="en-US" dirty="0" smtClean="0">
                <a:latin typeface="Arial Black" pitchFamily="34" charset="0"/>
              </a:rPr>
              <a:t>Rev 1:5  And from Jesus Christ, </a:t>
            </a:r>
            <a:r>
              <a:rPr lang="en-US" i="1" dirty="0" smtClean="0">
                <a:latin typeface="Arial Black" pitchFamily="34" charset="0"/>
              </a:rPr>
              <a:t>who is the faithful witness, and the first begotten of the dead, and the prince of the kings of the earth. Unto him that loved us, and washed us from our sins in his own blood, </a:t>
            </a:r>
          </a:p>
          <a:p>
            <a:r>
              <a:rPr lang="en-US" dirty="0" smtClean="0">
                <a:latin typeface="Arial Black" pitchFamily="34" charset="0"/>
              </a:rPr>
              <a:t>Rev 1:6  And hath made us </a:t>
            </a:r>
            <a:r>
              <a:rPr lang="en-US" dirty="0" smtClean="0">
                <a:solidFill>
                  <a:srgbClr val="FF0000"/>
                </a:solidFill>
                <a:latin typeface="Arial Black" pitchFamily="34" charset="0"/>
              </a:rPr>
              <a:t>kings and priests </a:t>
            </a:r>
            <a:r>
              <a:rPr lang="en-US" dirty="0" smtClean="0">
                <a:latin typeface="Arial Black" pitchFamily="34" charset="0"/>
              </a:rPr>
              <a:t>unto God and his Father; to him </a:t>
            </a:r>
            <a:r>
              <a:rPr lang="en-US" i="1" dirty="0" smtClean="0">
                <a:latin typeface="Arial Black" pitchFamily="34" charset="0"/>
              </a:rPr>
              <a:t>be glory and dominion forever and ever. Amen. </a:t>
            </a:r>
          </a:p>
          <a:p>
            <a:endParaRPr lang="en-US" b="1" i="1" dirty="0" smtClean="0">
              <a:latin typeface="Arial Black" pitchFamily="34" charset="0"/>
            </a:endParaRPr>
          </a:p>
        </p:txBody>
      </p:sp>
      <p:sp>
        <p:nvSpPr>
          <p:cNvPr id="13" name="Rectangle 12"/>
          <p:cNvSpPr/>
          <p:nvPr/>
        </p:nvSpPr>
        <p:spPr>
          <a:xfrm>
            <a:off x="0" y="685800"/>
            <a:ext cx="9144000" cy="369332"/>
          </a:xfrm>
          <a:prstGeom prst="rect">
            <a:avLst/>
          </a:prstGeom>
          <a:solidFill>
            <a:srgbClr val="FFFF00"/>
          </a:solidFill>
        </p:spPr>
        <p:txBody>
          <a:bodyPr wrap="square">
            <a:spAutoFit/>
          </a:bodyPr>
          <a:lstStyle/>
          <a:p>
            <a:pPr algn="ctr"/>
            <a:r>
              <a:rPr lang="en-US" b="1" dirty="0" smtClean="0">
                <a:latin typeface="Arial Black" pitchFamily="34" charset="0"/>
              </a:rPr>
              <a:t>Believers are Kings and Priests</a:t>
            </a:r>
          </a:p>
        </p:txBody>
      </p:sp>
      <p:pic>
        <p:nvPicPr>
          <p:cNvPr id="8" name="Picture 7" descr="sherlock holmes.jpg"/>
          <p:cNvPicPr>
            <a:picLocks noChangeAspect="1"/>
          </p:cNvPicPr>
          <p:nvPr/>
        </p:nvPicPr>
        <p:blipFill>
          <a:blip r:embed="rId2" cstate="print"/>
          <a:stretch>
            <a:fillRect/>
          </a:stretch>
        </p:blipFill>
        <p:spPr>
          <a:xfrm>
            <a:off x="228600" y="1600200"/>
            <a:ext cx="3962400" cy="3505200"/>
          </a:xfrm>
          <a:prstGeom prst="rect">
            <a:avLst/>
          </a:prstGeom>
        </p:spPr>
      </p:pic>
      <p:pic>
        <p:nvPicPr>
          <p:cNvPr id="9" name="Picture 8" descr="king smiling.jpg"/>
          <p:cNvPicPr>
            <a:picLocks noChangeAspect="1"/>
          </p:cNvPicPr>
          <p:nvPr/>
        </p:nvPicPr>
        <p:blipFill>
          <a:blip r:embed="rId3" cstate="print"/>
          <a:stretch>
            <a:fillRect/>
          </a:stretch>
        </p:blipFill>
        <p:spPr>
          <a:xfrm>
            <a:off x="4495800" y="1600200"/>
            <a:ext cx="4343400" cy="3505200"/>
          </a:xfrm>
          <a:prstGeom prst="rect">
            <a:avLst/>
          </a:prstGeom>
        </p:spPr>
      </p:pic>
      <p:sp>
        <p:nvSpPr>
          <p:cNvPr id="7" name="Rectangle 6"/>
          <p:cNvSpPr/>
          <p:nvPr/>
        </p:nvSpPr>
        <p:spPr>
          <a:xfrm>
            <a:off x="0" y="1066800"/>
            <a:ext cx="9144000" cy="646331"/>
          </a:xfrm>
          <a:prstGeom prst="rect">
            <a:avLst/>
          </a:prstGeom>
          <a:solidFill>
            <a:srgbClr val="FFFF00"/>
          </a:solidFill>
        </p:spPr>
        <p:txBody>
          <a:bodyPr wrap="square">
            <a:spAutoFit/>
          </a:bodyPr>
          <a:lstStyle/>
          <a:p>
            <a:r>
              <a:rPr lang="en-US" b="1" dirty="0" smtClean="0">
                <a:latin typeface="Arial Black" pitchFamily="34" charset="0"/>
              </a:rPr>
              <a:t>Pro 25:2  It is the glory of God to conceal a thing: but the honor of kings is to search out a matter. </a:t>
            </a:r>
          </a:p>
        </p:txBody>
      </p:sp>
      <p:sp>
        <p:nvSpPr>
          <p:cNvPr id="10" name="TextBox 9"/>
          <p:cNvSpPr txBox="1"/>
          <p:nvPr/>
        </p:nvSpPr>
        <p:spPr>
          <a:xfrm rot="1194574">
            <a:off x="6028743" y="4077369"/>
            <a:ext cx="1629696" cy="338554"/>
          </a:xfrm>
          <a:prstGeom prst="rect">
            <a:avLst/>
          </a:prstGeom>
          <a:solidFill>
            <a:srgbClr val="FFFF00"/>
          </a:solidFill>
        </p:spPr>
        <p:txBody>
          <a:bodyPr wrap="square" rtlCol="0">
            <a:spAutoFit/>
          </a:bodyPr>
          <a:lstStyle/>
          <a:p>
            <a:r>
              <a:rPr lang="en-US" sz="1600" b="1" dirty="0" smtClean="0"/>
              <a:t>I knew that!!!</a:t>
            </a:r>
            <a:endParaRPr lang="en-US" sz="1600" b="1" dirty="0"/>
          </a:p>
        </p:txBody>
      </p:sp>
      <p:sp>
        <p:nvSpPr>
          <p:cNvPr id="11" name="TextBox 10"/>
          <p:cNvSpPr txBox="1"/>
          <p:nvPr/>
        </p:nvSpPr>
        <p:spPr>
          <a:xfrm rot="1194574">
            <a:off x="1705670" y="3735856"/>
            <a:ext cx="2352356" cy="584775"/>
          </a:xfrm>
          <a:prstGeom prst="rect">
            <a:avLst/>
          </a:prstGeom>
          <a:solidFill>
            <a:srgbClr val="FFFF00"/>
          </a:solidFill>
        </p:spPr>
        <p:txBody>
          <a:bodyPr wrap="square" rtlCol="0">
            <a:spAutoFit/>
          </a:bodyPr>
          <a:lstStyle/>
          <a:p>
            <a:r>
              <a:rPr lang="en-US" sz="1600" b="1" dirty="0" smtClean="0"/>
              <a:t>Hmm… Feast means appointed time!</a:t>
            </a:r>
            <a:endParaRPr lang="en-US" sz="1600" b="1" dirty="0"/>
          </a:p>
        </p:txBody>
      </p:sp>
    </p:spTree>
  </p:cSld>
  <p:clrMapOvr>
    <a:masterClrMapping/>
  </p:clrMapOvr>
  <p:transition spd="slow">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152400" y="1600200"/>
            <a:ext cx="2209800" cy="3505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Passover</a:t>
            </a:r>
          </a:p>
          <a:p>
            <a:pPr algn="ctr"/>
            <a:r>
              <a:rPr lang="en-US" dirty="0" smtClean="0">
                <a:solidFill>
                  <a:schemeClr val="bg1"/>
                </a:solidFill>
                <a:latin typeface="Arial Black" pitchFamily="34" charset="0"/>
              </a:rPr>
              <a:t>Unleavened Bread</a:t>
            </a:r>
          </a:p>
          <a:p>
            <a:pPr algn="ctr"/>
            <a:r>
              <a:rPr lang="en-US" dirty="0" smtClean="0">
                <a:solidFill>
                  <a:schemeClr val="bg1"/>
                </a:solidFill>
                <a:latin typeface="Arial Black" pitchFamily="34" charset="0"/>
              </a:rPr>
              <a:t>Sheaf of First Fruits</a:t>
            </a:r>
          </a:p>
          <a:p>
            <a:pPr algn="ctr"/>
            <a:endParaRPr lang="en-US" dirty="0" smtClean="0">
              <a:solidFill>
                <a:schemeClr val="bg1"/>
              </a:solidFill>
              <a:latin typeface="Arial Black" pitchFamily="34" charset="0"/>
            </a:endParaRPr>
          </a:p>
          <a:p>
            <a:pPr algn="ctr"/>
            <a:endParaRPr lang="en-US" dirty="0" smtClean="0">
              <a:solidFill>
                <a:schemeClr val="bg1"/>
              </a:solidFill>
              <a:latin typeface="Arial Black" pitchFamily="34" charset="0"/>
            </a:endParaRPr>
          </a:p>
          <a:p>
            <a:pPr algn="ctr"/>
            <a:r>
              <a:rPr lang="en-US" dirty="0" smtClean="0">
                <a:solidFill>
                  <a:schemeClr val="bg1"/>
                </a:solidFill>
                <a:latin typeface="Arial Black" pitchFamily="34" charset="0"/>
              </a:rPr>
              <a:t>Nisan</a:t>
            </a:r>
            <a:endParaRPr lang="en-US" dirty="0">
              <a:solidFill>
                <a:schemeClr val="bg1"/>
              </a:solidFill>
              <a:latin typeface="Arial Black" pitchFamily="34" charset="0"/>
            </a:endParaRPr>
          </a:p>
        </p:txBody>
      </p:sp>
      <p:sp>
        <p:nvSpPr>
          <p:cNvPr id="9" name="Rectangle 8"/>
          <p:cNvSpPr/>
          <p:nvPr/>
        </p:nvSpPr>
        <p:spPr>
          <a:xfrm>
            <a:off x="2362200" y="1600200"/>
            <a:ext cx="1600200" cy="3505200"/>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Black" pitchFamily="34" charset="0"/>
              </a:rPr>
              <a:t>Pentecost</a:t>
            </a: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r>
              <a:rPr lang="en-US" dirty="0" smtClean="0">
                <a:latin typeface="Arial Black" pitchFamily="34" charset="0"/>
              </a:rPr>
              <a:t>Sivan</a:t>
            </a:r>
            <a:endParaRPr lang="en-US" dirty="0">
              <a:latin typeface="Arial Black" pitchFamily="34" charset="0"/>
            </a:endParaRPr>
          </a:p>
        </p:txBody>
      </p:sp>
      <p:sp>
        <p:nvSpPr>
          <p:cNvPr id="12" name="Rectangle 11"/>
          <p:cNvSpPr/>
          <p:nvPr/>
        </p:nvSpPr>
        <p:spPr>
          <a:xfrm>
            <a:off x="3962400" y="1600200"/>
            <a:ext cx="2286000" cy="3505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Interval</a:t>
            </a:r>
          </a:p>
          <a:p>
            <a:pPr algn="ctr"/>
            <a:endParaRPr lang="en-US" dirty="0" smtClean="0">
              <a:solidFill>
                <a:schemeClr val="bg1"/>
              </a:solidFill>
              <a:latin typeface="Arial Black" pitchFamily="34" charset="0"/>
            </a:endParaRPr>
          </a:p>
          <a:p>
            <a:pPr algn="ctr"/>
            <a:endParaRPr lang="en-US" dirty="0" smtClean="0">
              <a:solidFill>
                <a:schemeClr val="bg1"/>
              </a:solidFill>
              <a:latin typeface="Arial Black" pitchFamily="34" charset="0"/>
            </a:endParaRPr>
          </a:p>
          <a:p>
            <a:pPr algn="ctr"/>
            <a:endParaRPr lang="en-US" dirty="0" smtClean="0">
              <a:solidFill>
                <a:schemeClr val="bg1"/>
              </a:solidFill>
              <a:latin typeface="Arial Black" pitchFamily="34" charset="0"/>
            </a:endParaRPr>
          </a:p>
          <a:p>
            <a:pPr algn="ctr"/>
            <a:endParaRPr lang="en-US" dirty="0" smtClean="0">
              <a:solidFill>
                <a:schemeClr val="bg1"/>
              </a:solidFill>
              <a:latin typeface="Arial Black" pitchFamily="34" charset="0"/>
            </a:endParaRPr>
          </a:p>
          <a:p>
            <a:pPr algn="ctr"/>
            <a:r>
              <a:rPr lang="en-US" dirty="0" smtClean="0">
                <a:solidFill>
                  <a:schemeClr val="bg1"/>
                </a:solidFill>
                <a:latin typeface="Arial Black" pitchFamily="34" charset="0"/>
              </a:rPr>
              <a:t>Tammuz</a:t>
            </a:r>
          </a:p>
          <a:p>
            <a:pPr algn="ctr"/>
            <a:r>
              <a:rPr lang="en-US" dirty="0" smtClean="0">
                <a:solidFill>
                  <a:schemeClr val="bg1"/>
                </a:solidFill>
                <a:latin typeface="Arial Black" pitchFamily="34" charset="0"/>
              </a:rPr>
              <a:t>Av </a:t>
            </a:r>
          </a:p>
          <a:p>
            <a:pPr algn="ctr"/>
            <a:r>
              <a:rPr lang="en-US" dirty="0" smtClean="0">
                <a:solidFill>
                  <a:schemeClr val="bg1"/>
                </a:solidFill>
                <a:latin typeface="Arial Black" pitchFamily="34" charset="0"/>
              </a:rPr>
              <a:t>Elul</a:t>
            </a:r>
            <a:endParaRPr lang="en-US" dirty="0">
              <a:solidFill>
                <a:schemeClr val="bg1"/>
              </a:solidFill>
              <a:latin typeface="Arial Black" pitchFamily="34" charset="0"/>
            </a:endParaRPr>
          </a:p>
        </p:txBody>
      </p:sp>
      <p:sp>
        <p:nvSpPr>
          <p:cNvPr id="13" name="Rectangle 12"/>
          <p:cNvSpPr/>
          <p:nvPr/>
        </p:nvSpPr>
        <p:spPr>
          <a:xfrm>
            <a:off x="6248400" y="1600200"/>
            <a:ext cx="2667000" cy="3505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Black" pitchFamily="34" charset="0"/>
              </a:rPr>
              <a:t>Trumpets</a:t>
            </a:r>
          </a:p>
          <a:p>
            <a:pPr algn="ctr"/>
            <a:r>
              <a:rPr lang="en-US" dirty="0" smtClean="0">
                <a:latin typeface="Arial Black" pitchFamily="34" charset="0"/>
              </a:rPr>
              <a:t>Day of Atonement</a:t>
            </a:r>
          </a:p>
          <a:p>
            <a:pPr algn="ctr"/>
            <a:r>
              <a:rPr lang="en-US" dirty="0" smtClean="0">
                <a:latin typeface="Arial Black" pitchFamily="34" charset="0"/>
              </a:rPr>
              <a:t>Tabernacles</a:t>
            </a:r>
          </a:p>
          <a:p>
            <a:pPr algn="ctr"/>
            <a:endParaRPr lang="en-US" dirty="0" smtClean="0">
              <a:latin typeface="Arial Black" pitchFamily="34" charset="0"/>
            </a:endParaRPr>
          </a:p>
          <a:p>
            <a:pPr algn="ctr"/>
            <a:endParaRPr lang="en-US" dirty="0" smtClean="0">
              <a:latin typeface="Arial Black" pitchFamily="34" charset="0"/>
            </a:endParaRPr>
          </a:p>
          <a:p>
            <a:pPr algn="ctr"/>
            <a:r>
              <a:rPr lang="en-US" dirty="0" err="1" smtClean="0">
                <a:latin typeface="Arial Black" pitchFamily="34" charset="0"/>
              </a:rPr>
              <a:t>Tishrei</a:t>
            </a:r>
            <a:endParaRPr lang="en-US" dirty="0" smtClean="0">
              <a:latin typeface="Arial Black" pitchFamily="34" charset="0"/>
            </a:endParaRPr>
          </a:p>
          <a:p>
            <a:pPr algn="ctr"/>
            <a:endParaRPr lang="en-US" dirty="0" smtClean="0">
              <a:latin typeface="Arial Black" pitchFamily="34" charset="0"/>
            </a:endParaRPr>
          </a:p>
          <a:p>
            <a:pPr algn="ctr"/>
            <a:endParaRPr lang="en-US" dirty="0">
              <a:latin typeface="Arial Black" pitchFamily="34" charset="0"/>
            </a:endParaRPr>
          </a:p>
        </p:txBody>
      </p:sp>
      <p:sp>
        <p:nvSpPr>
          <p:cNvPr id="15" name="Arc 14"/>
          <p:cNvSpPr/>
          <p:nvPr/>
        </p:nvSpPr>
        <p:spPr>
          <a:xfrm>
            <a:off x="3200400" y="1447800"/>
            <a:ext cx="914400" cy="914400"/>
          </a:xfrm>
          <a:prstGeom prst="arc">
            <a:avLst>
              <a:gd name="adj1" fmla="val 17079084"/>
              <a:gd name="adj2" fmla="val 195785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Block Arc 15"/>
          <p:cNvSpPr/>
          <p:nvPr/>
        </p:nvSpPr>
        <p:spPr>
          <a:xfrm>
            <a:off x="2362200" y="1066800"/>
            <a:ext cx="1600200" cy="990600"/>
          </a:xfrm>
          <a:prstGeom prst="blockArc">
            <a:avLst>
              <a:gd name="adj1" fmla="val 10800004"/>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lock Arc 16"/>
          <p:cNvSpPr/>
          <p:nvPr/>
        </p:nvSpPr>
        <p:spPr>
          <a:xfrm>
            <a:off x="152400" y="1066800"/>
            <a:ext cx="2209800" cy="990600"/>
          </a:xfrm>
          <a:prstGeom prst="blockArc">
            <a:avLst>
              <a:gd name="adj1" fmla="val 10800004"/>
              <a:gd name="adj2" fmla="val 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lock Arc 17"/>
          <p:cNvSpPr/>
          <p:nvPr/>
        </p:nvSpPr>
        <p:spPr>
          <a:xfrm>
            <a:off x="3962400" y="1066800"/>
            <a:ext cx="2286000" cy="990600"/>
          </a:xfrm>
          <a:prstGeom prst="blockArc">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lock Arc 18"/>
          <p:cNvSpPr/>
          <p:nvPr/>
        </p:nvSpPr>
        <p:spPr>
          <a:xfrm>
            <a:off x="6248400" y="1066800"/>
            <a:ext cx="2667000" cy="990600"/>
          </a:xfrm>
          <a:prstGeom prst="blockArc">
            <a:avLst>
              <a:gd name="adj1" fmla="val 10800004"/>
              <a:gd name="adj2" fmla="val 0"/>
              <a:gd name="adj3" fmla="val 25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609600" y="5334000"/>
            <a:ext cx="1361270" cy="369332"/>
          </a:xfrm>
          <a:prstGeom prst="rect">
            <a:avLst/>
          </a:prstGeom>
          <a:noFill/>
        </p:spPr>
        <p:txBody>
          <a:bodyPr wrap="none" rtlCol="0">
            <a:spAutoFit/>
          </a:bodyPr>
          <a:lstStyle/>
          <a:p>
            <a:r>
              <a:rPr lang="en-US" dirty="0" smtClean="0">
                <a:solidFill>
                  <a:schemeClr val="bg1"/>
                </a:solidFill>
                <a:latin typeface="Arial Black" pitchFamily="34" charset="0"/>
              </a:rPr>
              <a:t>1</a:t>
            </a:r>
            <a:r>
              <a:rPr lang="en-US" baseline="30000" dirty="0" smtClean="0">
                <a:solidFill>
                  <a:schemeClr val="bg1"/>
                </a:solidFill>
                <a:latin typeface="Arial Black" pitchFamily="34" charset="0"/>
              </a:rPr>
              <a:t>st</a:t>
            </a:r>
            <a:r>
              <a:rPr lang="en-US" dirty="0" smtClean="0">
                <a:solidFill>
                  <a:schemeClr val="bg1"/>
                </a:solidFill>
                <a:latin typeface="Arial Black" pitchFamily="34" charset="0"/>
              </a:rPr>
              <a:t> Month</a:t>
            </a:r>
            <a:endParaRPr lang="en-US" dirty="0">
              <a:solidFill>
                <a:schemeClr val="bg1"/>
              </a:solidFill>
              <a:latin typeface="Arial Black" pitchFamily="34" charset="0"/>
            </a:endParaRPr>
          </a:p>
        </p:txBody>
      </p:sp>
      <p:sp>
        <p:nvSpPr>
          <p:cNvPr id="21" name="TextBox 20"/>
          <p:cNvSpPr txBox="1"/>
          <p:nvPr/>
        </p:nvSpPr>
        <p:spPr>
          <a:xfrm>
            <a:off x="2514600" y="5334000"/>
            <a:ext cx="1373133" cy="369332"/>
          </a:xfrm>
          <a:prstGeom prst="rect">
            <a:avLst/>
          </a:prstGeom>
          <a:noFill/>
        </p:spPr>
        <p:txBody>
          <a:bodyPr wrap="none" rtlCol="0">
            <a:spAutoFit/>
          </a:bodyPr>
          <a:lstStyle/>
          <a:p>
            <a:r>
              <a:rPr lang="en-US" dirty="0" smtClean="0">
                <a:solidFill>
                  <a:schemeClr val="bg1"/>
                </a:solidFill>
                <a:latin typeface="Arial Black" pitchFamily="34" charset="0"/>
              </a:rPr>
              <a:t>3</a:t>
            </a:r>
            <a:r>
              <a:rPr lang="en-US" baseline="30000" dirty="0" smtClean="0">
                <a:solidFill>
                  <a:schemeClr val="bg1"/>
                </a:solidFill>
                <a:latin typeface="Arial Black" pitchFamily="34" charset="0"/>
              </a:rPr>
              <a:t>rd</a:t>
            </a:r>
            <a:r>
              <a:rPr lang="en-US" dirty="0" smtClean="0">
                <a:solidFill>
                  <a:schemeClr val="bg1"/>
                </a:solidFill>
                <a:latin typeface="Arial Black" pitchFamily="34" charset="0"/>
              </a:rPr>
              <a:t> Month</a:t>
            </a:r>
            <a:endParaRPr lang="en-US" dirty="0">
              <a:solidFill>
                <a:schemeClr val="bg1"/>
              </a:solidFill>
              <a:latin typeface="Arial Black" pitchFamily="34" charset="0"/>
            </a:endParaRPr>
          </a:p>
        </p:txBody>
      </p:sp>
      <p:sp>
        <p:nvSpPr>
          <p:cNvPr id="22" name="TextBox 21"/>
          <p:cNvSpPr txBox="1"/>
          <p:nvPr/>
        </p:nvSpPr>
        <p:spPr>
          <a:xfrm>
            <a:off x="4038600" y="5257800"/>
            <a:ext cx="1909497" cy="646331"/>
          </a:xfrm>
          <a:prstGeom prst="rect">
            <a:avLst/>
          </a:prstGeom>
          <a:noFill/>
        </p:spPr>
        <p:txBody>
          <a:bodyPr wrap="square" rtlCol="0">
            <a:spAutoFit/>
          </a:bodyPr>
          <a:lstStyle/>
          <a:p>
            <a:r>
              <a:rPr lang="en-US" dirty="0" smtClean="0">
                <a:solidFill>
                  <a:schemeClr val="bg1"/>
                </a:solidFill>
                <a:latin typeface="Arial Black" pitchFamily="34" charset="0"/>
              </a:rPr>
              <a:t>4</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,5</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,6</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 Months</a:t>
            </a:r>
            <a:endParaRPr lang="en-US" dirty="0">
              <a:solidFill>
                <a:schemeClr val="bg1"/>
              </a:solidFill>
              <a:latin typeface="Arial Black" pitchFamily="34" charset="0"/>
            </a:endParaRPr>
          </a:p>
        </p:txBody>
      </p:sp>
      <p:sp>
        <p:nvSpPr>
          <p:cNvPr id="23" name="TextBox 22"/>
          <p:cNvSpPr txBox="1"/>
          <p:nvPr/>
        </p:nvSpPr>
        <p:spPr>
          <a:xfrm>
            <a:off x="6858000" y="5257800"/>
            <a:ext cx="1219200" cy="646331"/>
          </a:xfrm>
          <a:prstGeom prst="rect">
            <a:avLst/>
          </a:prstGeom>
          <a:noFill/>
        </p:spPr>
        <p:txBody>
          <a:bodyPr wrap="square" rtlCol="0">
            <a:spAutoFit/>
          </a:bodyPr>
          <a:lstStyle/>
          <a:p>
            <a:r>
              <a:rPr lang="en-US" dirty="0" smtClean="0">
                <a:solidFill>
                  <a:schemeClr val="bg1"/>
                </a:solidFill>
                <a:latin typeface="Arial Black" pitchFamily="34" charset="0"/>
              </a:rPr>
              <a:t>7</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 Month</a:t>
            </a:r>
            <a:endParaRPr lang="en-US" dirty="0">
              <a:solidFill>
                <a:schemeClr val="bg1"/>
              </a:solidFill>
              <a:latin typeface="Arial Black" pitchFamily="34" charset="0"/>
            </a:endParaRPr>
          </a:p>
        </p:txBody>
      </p:sp>
      <p:sp>
        <p:nvSpPr>
          <p:cNvPr id="24" name="Rectangle 23"/>
          <p:cNvSpPr/>
          <p:nvPr/>
        </p:nvSpPr>
        <p:spPr>
          <a:xfrm>
            <a:off x="1356776" y="152400"/>
            <a:ext cx="6359433" cy="923330"/>
          </a:xfrm>
          <a:prstGeom prst="rect">
            <a:avLst/>
          </a:prstGeom>
          <a:noFill/>
        </p:spPr>
        <p:txBody>
          <a:bodyPr wrap="non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Time Line of Feasts</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990600"/>
            <a:ext cx="8305800" cy="3416320"/>
          </a:xfrm>
          <a:prstGeom prst="rect">
            <a:avLst/>
          </a:prstGeom>
          <a:noFill/>
        </p:spPr>
        <p:txBody>
          <a:bodyPr wrap="square" rtlCol="0">
            <a:spAutoFit/>
          </a:bodyPr>
          <a:lstStyle/>
          <a:p>
            <a:endParaRPr lang="en-US" b="1" dirty="0" smtClean="0"/>
          </a:p>
          <a:p>
            <a:pPr marL="342900" indent="-342900">
              <a:buFontTx/>
              <a:buAutoNum type="arabicPeriod"/>
            </a:pPr>
            <a:r>
              <a:rPr lang="en-US" b="1" dirty="0" smtClean="0">
                <a:solidFill>
                  <a:schemeClr val="bg1"/>
                </a:solidFill>
              </a:rPr>
              <a:t>PASSOVER    Lev </a:t>
            </a:r>
            <a:r>
              <a:rPr lang="en-US" b="1" dirty="0">
                <a:solidFill>
                  <a:schemeClr val="bg1"/>
                </a:solidFill>
              </a:rPr>
              <a:t>23:4  'These are the LORD's appointed feasts, the sacred assemblies you are to proclaim at their appointed times:</a:t>
            </a:r>
          </a:p>
          <a:p>
            <a:r>
              <a:rPr lang="en-US" b="1" dirty="0">
                <a:solidFill>
                  <a:schemeClr val="bg1"/>
                </a:solidFill>
              </a:rPr>
              <a:t>Lev 23:5 The LORD's Passover begins at twilight on the fourteenth day of the first month</a:t>
            </a:r>
            <a:r>
              <a:rPr lang="en-US" b="1" dirty="0" smtClean="0">
                <a:solidFill>
                  <a:schemeClr val="bg1"/>
                </a:solidFill>
              </a:rPr>
              <a:t>.</a:t>
            </a:r>
          </a:p>
          <a:p>
            <a:endParaRPr lang="en-US" b="1" dirty="0">
              <a:solidFill>
                <a:schemeClr val="bg1"/>
              </a:solidFill>
            </a:endParaRPr>
          </a:p>
          <a:p>
            <a:r>
              <a:rPr lang="en-US" b="1" dirty="0" smtClean="0">
                <a:solidFill>
                  <a:schemeClr val="bg1"/>
                </a:solidFill>
              </a:rPr>
              <a:t>Passover is the Feast of Salvation . In both Testaments the Blood of the Lamb delivers from slavery. The Jew from  Physical slavery in Egypt and the Christian from the Slavery of the Egypt of Sin</a:t>
            </a:r>
          </a:p>
          <a:p>
            <a:endParaRPr lang="en-US" b="1" dirty="0">
              <a:solidFill>
                <a:schemeClr val="bg1"/>
              </a:solidFill>
            </a:endParaRPr>
          </a:p>
          <a:p>
            <a:r>
              <a:rPr lang="en-US" b="1" dirty="0" smtClean="0">
                <a:solidFill>
                  <a:schemeClr val="bg1"/>
                </a:solidFill>
              </a:rPr>
              <a:t>1Co 5:7  ….. For even Christ our Passover is sacrificed for us:</a:t>
            </a:r>
            <a:endParaRPr lang="en-US" b="1" dirty="0">
              <a:solidFill>
                <a:schemeClr val="bg1"/>
              </a:solidFill>
            </a:endParaRPr>
          </a:p>
          <a:p>
            <a:endParaRPr lang="en-US" dirty="0"/>
          </a:p>
        </p:txBody>
      </p:sp>
      <p:pic>
        <p:nvPicPr>
          <p:cNvPr id="4" name="Picture 3" descr="Lamb.jpg"/>
          <p:cNvPicPr>
            <a:picLocks noChangeAspect="1"/>
          </p:cNvPicPr>
          <p:nvPr/>
        </p:nvPicPr>
        <p:blipFill>
          <a:blip r:embed="rId2" cstate="print"/>
          <a:stretch>
            <a:fillRect/>
          </a:stretch>
        </p:blipFill>
        <p:spPr>
          <a:xfrm>
            <a:off x="4419600" y="4114800"/>
            <a:ext cx="4724400" cy="2743200"/>
          </a:xfrm>
          <a:prstGeom prst="rect">
            <a:avLst/>
          </a:prstGeom>
        </p:spPr>
      </p:pic>
      <p:pic>
        <p:nvPicPr>
          <p:cNvPr id="2050" name="Picture 2" descr="O:\Mom song\passover3.jpg"/>
          <p:cNvPicPr>
            <a:picLocks noChangeAspect="1" noChangeArrowheads="1"/>
          </p:cNvPicPr>
          <p:nvPr/>
        </p:nvPicPr>
        <p:blipFill>
          <a:blip r:embed="rId3" cstate="print"/>
          <a:srcRect/>
          <a:stretch>
            <a:fillRect/>
          </a:stretch>
        </p:blipFill>
        <p:spPr bwMode="auto">
          <a:xfrm>
            <a:off x="0" y="4114800"/>
            <a:ext cx="4419600" cy="2743200"/>
          </a:xfrm>
          <a:prstGeom prst="rect">
            <a:avLst/>
          </a:prstGeom>
          <a:noFill/>
        </p:spPr>
      </p:pic>
      <p:sp>
        <p:nvSpPr>
          <p:cNvPr id="7" name="Rectangle 6"/>
          <p:cNvSpPr/>
          <p:nvPr/>
        </p:nvSpPr>
        <p:spPr>
          <a:xfrm>
            <a:off x="1524000" y="228600"/>
            <a:ext cx="6477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Passover</a:t>
            </a:r>
            <a:endParaRPr lang="en-US" sz="5400" b="1" cap="none" spc="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p:txBody>
      </p:sp>
    </p:spTree>
  </p:cSld>
  <p:clrMapOvr>
    <a:masterClrMapping/>
  </p:clrMapOvr>
  <p:transition spd="slow">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838200" y="1066800"/>
            <a:ext cx="7848600" cy="1200329"/>
          </a:xfrm>
          <a:prstGeom prst="rect">
            <a:avLst/>
          </a:prstGeom>
          <a:noFill/>
        </p:spPr>
        <p:txBody>
          <a:bodyPr wrap="square" rtlCol="0">
            <a:spAutoFit/>
          </a:bodyPr>
          <a:lstStyle/>
          <a:p>
            <a:r>
              <a:rPr lang="en-US" b="1" dirty="0" smtClean="0">
                <a:solidFill>
                  <a:schemeClr val="bg1"/>
                </a:solidFill>
                <a:latin typeface="Arial Black" pitchFamily="34" charset="0"/>
              </a:rPr>
              <a:t>2. FEAST OF UNLEAVENED BREAD </a:t>
            </a:r>
          </a:p>
          <a:p>
            <a:r>
              <a:rPr lang="en-US" b="1" dirty="0" smtClean="0">
                <a:solidFill>
                  <a:schemeClr val="bg1"/>
                </a:solidFill>
                <a:latin typeface="Arial Black" pitchFamily="34" charset="0"/>
              </a:rPr>
              <a:t>Lev 23:6 On the fifteenth day of that month the LORD's Feast of Unleavened Bread begins; for seven days you must eat bread made without yeast. </a:t>
            </a:r>
            <a:endParaRPr lang="en-US" b="1" dirty="0">
              <a:solidFill>
                <a:schemeClr val="bg1"/>
              </a:solidFill>
              <a:latin typeface="Arial Black" pitchFamily="34" charset="0"/>
            </a:endParaRPr>
          </a:p>
        </p:txBody>
      </p:sp>
      <p:sp>
        <p:nvSpPr>
          <p:cNvPr id="5" name="TextBox 4"/>
          <p:cNvSpPr txBox="1"/>
          <p:nvPr/>
        </p:nvSpPr>
        <p:spPr>
          <a:xfrm>
            <a:off x="990600" y="2362200"/>
            <a:ext cx="7391400" cy="2031325"/>
          </a:xfrm>
          <a:prstGeom prst="rect">
            <a:avLst/>
          </a:prstGeom>
          <a:noFill/>
        </p:spPr>
        <p:txBody>
          <a:bodyPr wrap="square" rtlCol="0">
            <a:spAutoFit/>
          </a:bodyPr>
          <a:lstStyle/>
          <a:p>
            <a:r>
              <a:rPr lang="en-US" b="1" dirty="0" smtClean="0">
                <a:solidFill>
                  <a:schemeClr val="bg1"/>
                </a:solidFill>
                <a:latin typeface="Arial Black" pitchFamily="34" charset="0"/>
              </a:rPr>
              <a:t>1Co 5:7  Purge out therefore the </a:t>
            </a:r>
            <a:r>
              <a:rPr lang="en-US" b="1" dirty="0" smtClean="0">
                <a:latin typeface="Arial Black" pitchFamily="34" charset="0"/>
              </a:rPr>
              <a:t>old leaven</a:t>
            </a:r>
            <a:r>
              <a:rPr lang="en-US" b="1" dirty="0" smtClean="0">
                <a:solidFill>
                  <a:schemeClr val="bg1"/>
                </a:solidFill>
                <a:latin typeface="Arial Black" pitchFamily="34" charset="0"/>
              </a:rPr>
              <a:t>, that ye may be a new lump, as ye are unleavened. </a:t>
            </a:r>
          </a:p>
          <a:p>
            <a:r>
              <a:rPr lang="en-US" b="1" dirty="0" smtClean="0">
                <a:solidFill>
                  <a:schemeClr val="bg1"/>
                </a:solidFill>
                <a:latin typeface="Arial Black" pitchFamily="34" charset="0"/>
              </a:rPr>
              <a:t>1Co 5:8  Therefore let us keep the feast, not with </a:t>
            </a:r>
            <a:r>
              <a:rPr lang="en-US" b="1" dirty="0" smtClean="0">
                <a:latin typeface="Arial Black" pitchFamily="34" charset="0"/>
              </a:rPr>
              <a:t>old leaven</a:t>
            </a:r>
            <a:r>
              <a:rPr lang="en-US" b="1" dirty="0" smtClean="0">
                <a:solidFill>
                  <a:schemeClr val="bg1"/>
                </a:solidFill>
                <a:latin typeface="Arial Black" pitchFamily="34" charset="0"/>
              </a:rPr>
              <a:t>, neither with the leaven of malice and wickedness; but with the unleavened </a:t>
            </a:r>
            <a:r>
              <a:rPr lang="en-US" b="1" i="1" dirty="0" smtClean="0">
                <a:solidFill>
                  <a:schemeClr val="bg1"/>
                </a:solidFill>
                <a:latin typeface="Arial Black" pitchFamily="34" charset="0"/>
              </a:rPr>
              <a:t>bread of sincerity and truth. </a:t>
            </a:r>
            <a:endParaRPr lang="en-US" b="1" dirty="0" smtClean="0">
              <a:solidFill>
                <a:schemeClr val="bg1"/>
              </a:solidFill>
              <a:latin typeface="Arial Black" pitchFamily="34" charset="0"/>
            </a:endParaRPr>
          </a:p>
          <a:p>
            <a:endParaRPr lang="en-US" b="1" dirty="0">
              <a:solidFill>
                <a:srgbClr val="FFFF00"/>
              </a:solidFill>
            </a:endParaRPr>
          </a:p>
        </p:txBody>
      </p:sp>
      <p:pic>
        <p:nvPicPr>
          <p:cNvPr id="6" name="Picture 5" descr="unleavened Bread.jpg"/>
          <p:cNvPicPr>
            <a:picLocks noChangeAspect="1"/>
          </p:cNvPicPr>
          <p:nvPr/>
        </p:nvPicPr>
        <p:blipFill>
          <a:blip r:embed="rId2" cstate="print"/>
          <a:stretch>
            <a:fillRect/>
          </a:stretch>
        </p:blipFill>
        <p:spPr>
          <a:xfrm>
            <a:off x="4953000" y="3886200"/>
            <a:ext cx="3962400" cy="2743200"/>
          </a:xfrm>
          <a:prstGeom prst="rect">
            <a:avLst/>
          </a:prstGeom>
        </p:spPr>
      </p:pic>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TextBox 7"/>
          <p:cNvSpPr txBox="1"/>
          <p:nvPr/>
        </p:nvSpPr>
        <p:spPr>
          <a:xfrm>
            <a:off x="457200" y="4419600"/>
            <a:ext cx="3962400" cy="1631216"/>
          </a:xfrm>
          <a:prstGeom prst="rect">
            <a:avLst/>
          </a:prstGeom>
          <a:noFill/>
        </p:spPr>
        <p:txBody>
          <a:bodyPr wrap="square" rtlCol="0">
            <a:spAutoFit/>
          </a:bodyPr>
          <a:lstStyle/>
          <a:p>
            <a:r>
              <a:rPr lang="en-US" sz="2000" b="1" dirty="0" smtClean="0">
                <a:latin typeface="Arial Black" pitchFamily="34" charset="0"/>
              </a:rPr>
              <a:t>Leaven of the Pharisees</a:t>
            </a:r>
          </a:p>
          <a:p>
            <a:r>
              <a:rPr lang="en-US" sz="2000" b="1" dirty="0" smtClean="0">
                <a:latin typeface="Arial Black" pitchFamily="34" charset="0"/>
              </a:rPr>
              <a:t>Leaven of the </a:t>
            </a:r>
            <a:r>
              <a:rPr lang="en-US" sz="2000" b="1" dirty="0" err="1" smtClean="0">
                <a:latin typeface="Arial Black" pitchFamily="34" charset="0"/>
              </a:rPr>
              <a:t>Sadduccees</a:t>
            </a:r>
            <a:endParaRPr lang="en-US" sz="2000" b="1" dirty="0" smtClean="0">
              <a:latin typeface="Arial Black" pitchFamily="34" charset="0"/>
            </a:endParaRPr>
          </a:p>
          <a:p>
            <a:r>
              <a:rPr lang="en-US" sz="2000" b="1" dirty="0" smtClean="0">
                <a:latin typeface="Arial Black" pitchFamily="34" charset="0"/>
              </a:rPr>
              <a:t>Leaven of Herod</a:t>
            </a:r>
          </a:p>
          <a:p>
            <a:r>
              <a:rPr lang="en-US" sz="2000" b="1" dirty="0" smtClean="0">
                <a:latin typeface="Arial Black" pitchFamily="34" charset="0"/>
              </a:rPr>
              <a:t>Leaven of Galatia</a:t>
            </a:r>
          </a:p>
          <a:p>
            <a:r>
              <a:rPr lang="en-US" sz="2000" b="1" dirty="0" smtClean="0">
                <a:latin typeface="Arial Black" pitchFamily="34" charset="0"/>
              </a:rPr>
              <a:t>Leaven of Corinth</a:t>
            </a:r>
            <a:endParaRPr lang="en-US" sz="2000" b="1" dirty="0">
              <a:latin typeface="Arial Black" pitchFamily="34" charset="0"/>
            </a:endParaRPr>
          </a:p>
        </p:txBody>
      </p:sp>
    </p:spTree>
  </p:cSld>
  <p:clrMapOvr>
    <a:masterClrMapping/>
  </p:clrMapOvr>
  <p:transition spd="slow">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pics\3 loafs.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7" name="Rectangle 6"/>
          <p:cNvSpPr/>
          <p:nvPr/>
        </p:nvSpPr>
        <p:spPr>
          <a:xfrm>
            <a:off x="838200" y="685800"/>
            <a:ext cx="7361099" cy="830997"/>
          </a:xfrm>
          <a:prstGeom prst="rect">
            <a:avLst/>
          </a:prstGeom>
          <a:noFill/>
        </p:spPr>
        <p:txBody>
          <a:bodyPr wrap="square" lIns="91440" tIns="45720" rIns="91440" bIns="45720">
            <a:spAutoFit/>
          </a:bodyPr>
          <a:lstStyle/>
          <a:p>
            <a:pPr algn="ct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 Loaves of Bread</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a:off x="228600" y="3581400"/>
            <a:ext cx="2133600" cy="461665"/>
          </a:xfrm>
          <a:prstGeom prst="rect">
            <a:avLst/>
          </a:prstGeom>
          <a:noFill/>
        </p:spPr>
        <p:txBody>
          <a:bodyPr wrap="square" rtlCol="0">
            <a:spAutoFit/>
          </a:bodyPr>
          <a:lstStyle/>
          <a:p>
            <a:r>
              <a:rPr lang="en-US" sz="2400" b="1" dirty="0" smtClean="0">
                <a:latin typeface="Arial Black" pitchFamily="34" charset="0"/>
              </a:rPr>
              <a:t>Gentiles</a:t>
            </a:r>
            <a:endParaRPr lang="en-US" sz="2400" b="1" dirty="0">
              <a:latin typeface="Arial Black" pitchFamily="34" charset="0"/>
            </a:endParaRPr>
          </a:p>
        </p:txBody>
      </p:sp>
      <p:sp>
        <p:nvSpPr>
          <p:cNvPr id="9" name="TextBox 8"/>
          <p:cNvSpPr txBox="1"/>
          <p:nvPr/>
        </p:nvSpPr>
        <p:spPr>
          <a:xfrm>
            <a:off x="2743200" y="3505200"/>
            <a:ext cx="1447800" cy="461665"/>
          </a:xfrm>
          <a:prstGeom prst="rect">
            <a:avLst/>
          </a:prstGeom>
          <a:noFill/>
        </p:spPr>
        <p:txBody>
          <a:bodyPr wrap="square" rtlCol="0">
            <a:spAutoFit/>
          </a:bodyPr>
          <a:lstStyle/>
          <a:p>
            <a:r>
              <a:rPr lang="en-US" sz="2400" b="1" dirty="0" smtClean="0">
                <a:latin typeface="Arial Black" pitchFamily="34" charset="0"/>
              </a:rPr>
              <a:t>Jews</a:t>
            </a:r>
            <a:endParaRPr lang="en-US" sz="2400" b="1" dirty="0">
              <a:latin typeface="Arial Black" pitchFamily="34" charset="0"/>
            </a:endParaRPr>
          </a:p>
        </p:txBody>
      </p:sp>
      <p:sp>
        <p:nvSpPr>
          <p:cNvPr id="10" name="TextBox 9"/>
          <p:cNvSpPr txBox="1"/>
          <p:nvPr/>
        </p:nvSpPr>
        <p:spPr>
          <a:xfrm>
            <a:off x="6096000" y="3429000"/>
            <a:ext cx="1380506" cy="461665"/>
          </a:xfrm>
          <a:prstGeom prst="rect">
            <a:avLst/>
          </a:prstGeom>
          <a:noFill/>
        </p:spPr>
        <p:txBody>
          <a:bodyPr wrap="none" rtlCol="0">
            <a:spAutoFit/>
          </a:bodyPr>
          <a:lstStyle/>
          <a:p>
            <a:r>
              <a:rPr lang="en-US" sz="2400" b="1" dirty="0" smtClean="0">
                <a:latin typeface="Arial Black" pitchFamily="34" charset="0"/>
              </a:rPr>
              <a:t>Church</a:t>
            </a:r>
            <a:endParaRPr lang="en-US" sz="2400" b="1" dirty="0">
              <a:latin typeface="Arial Black" pitchFamily="34" charset="0"/>
            </a:endParaRPr>
          </a:p>
        </p:txBody>
      </p:sp>
      <p:sp>
        <p:nvSpPr>
          <p:cNvPr id="11" name="TextBox 10"/>
          <p:cNvSpPr txBox="1"/>
          <p:nvPr/>
        </p:nvSpPr>
        <p:spPr>
          <a:xfrm>
            <a:off x="1143000" y="4267200"/>
            <a:ext cx="7086600" cy="2585323"/>
          </a:xfrm>
          <a:prstGeom prst="rect">
            <a:avLst/>
          </a:prstGeom>
          <a:noFill/>
        </p:spPr>
        <p:txBody>
          <a:bodyPr wrap="square" rtlCol="0">
            <a:spAutoFit/>
          </a:bodyPr>
          <a:lstStyle/>
          <a:p>
            <a:pPr algn="ctr"/>
            <a:r>
              <a:rPr lang="en-US" b="1" dirty="0" smtClean="0">
                <a:solidFill>
                  <a:srgbClr val="002060"/>
                </a:solidFill>
                <a:latin typeface="Arial Black" pitchFamily="34" charset="0"/>
              </a:rPr>
              <a:t>Leaven is usually used in a negative sense except here</a:t>
            </a:r>
          </a:p>
          <a:p>
            <a:pPr algn="ctr"/>
            <a:endParaRPr lang="en-US" b="1" dirty="0" smtClean="0">
              <a:solidFill>
                <a:srgbClr val="002060"/>
              </a:solidFill>
              <a:latin typeface="Arial Black" pitchFamily="34" charset="0"/>
            </a:endParaRPr>
          </a:p>
          <a:p>
            <a:r>
              <a:rPr lang="en-US" dirty="0" smtClean="0">
                <a:latin typeface="Arial Black" pitchFamily="34" charset="0"/>
              </a:rPr>
              <a:t>Mat 13:33  Another parable </a:t>
            </a:r>
            <a:r>
              <a:rPr lang="en-US" dirty="0" err="1" smtClean="0">
                <a:latin typeface="Arial Black" pitchFamily="34" charset="0"/>
              </a:rPr>
              <a:t>spake</a:t>
            </a:r>
            <a:r>
              <a:rPr lang="en-US" dirty="0" smtClean="0">
                <a:latin typeface="Arial Black" pitchFamily="34" charset="0"/>
              </a:rPr>
              <a:t> he unto them; </a:t>
            </a:r>
            <a:r>
              <a:rPr lang="en-US" dirty="0" smtClean="0">
                <a:solidFill>
                  <a:srgbClr val="C00000"/>
                </a:solidFill>
                <a:latin typeface="Arial Black" pitchFamily="34" charset="0"/>
              </a:rPr>
              <a:t>The kingdom of heaven is like unto leaven, which a woman took, and hid in three measures of meal, till the whole was leavened. </a:t>
            </a:r>
          </a:p>
          <a:p>
            <a:pPr algn="ctr"/>
            <a:endParaRPr lang="en-US" b="1" dirty="0" smtClean="0">
              <a:solidFill>
                <a:srgbClr val="002060"/>
              </a:solidFill>
              <a:latin typeface="Arial Black" pitchFamily="34" charset="0"/>
            </a:endParaRPr>
          </a:p>
          <a:p>
            <a:pPr algn="ctr"/>
            <a:endParaRPr lang="en-US" b="1" dirty="0" smtClean="0">
              <a:solidFill>
                <a:srgbClr val="002060"/>
              </a:solidFill>
              <a:latin typeface="Arial Black" pitchFamily="34" charset="0"/>
            </a:endParaRPr>
          </a:p>
          <a:p>
            <a:endParaRPr lang="en-US" b="1" dirty="0">
              <a:latin typeface="Arial Black" pitchFamily="34" charset="0"/>
            </a:endParaRPr>
          </a:p>
        </p:txBody>
      </p:sp>
      <p:sp>
        <p:nvSpPr>
          <p:cNvPr id="12" name="TextBox 11"/>
          <p:cNvSpPr txBox="1"/>
          <p:nvPr/>
        </p:nvSpPr>
        <p:spPr>
          <a:xfrm>
            <a:off x="990600" y="2514600"/>
            <a:ext cx="7010401" cy="646331"/>
          </a:xfrm>
          <a:prstGeom prst="rect">
            <a:avLst/>
          </a:prstGeom>
          <a:noFill/>
        </p:spPr>
        <p:txBody>
          <a:bodyPr wrap="square" rtlCol="0">
            <a:spAutoFit/>
          </a:bodyPr>
          <a:lstStyle/>
          <a:p>
            <a:r>
              <a:rPr lang="en-US" b="1" dirty="0" smtClean="0">
                <a:solidFill>
                  <a:srgbClr val="002060"/>
                </a:solidFill>
                <a:latin typeface="Arial Black" pitchFamily="34" charset="0"/>
              </a:rPr>
              <a:t>1Co 10:32  Give none offense, neither to the Jews, nor to the Gentiles, nor to the church of God: </a:t>
            </a:r>
          </a:p>
        </p:txBody>
      </p:sp>
    </p:spTree>
  </p:cSld>
  <p:clrMapOvr>
    <a:masterClrMapping/>
  </p:clrMapOvr>
  <p:transition spd="slow">
    <p:plu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914400" y="0"/>
            <a:ext cx="7391400" cy="830997"/>
          </a:xfrm>
          <a:prstGeom prst="rect">
            <a:avLst/>
          </a:prstGeom>
          <a:noFill/>
        </p:spPr>
        <p:txBody>
          <a:bodyPr wrap="square" rtlCol="0">
            <a:spAutoFit/>
          </a:bodyPr>
          <a:lstStyle/>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FEAST OF FIRSTFRUITS</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685800" y="762000"/>
            <a:ext cx="8001000" cy="2031325"/>
          </a:xfrm>
          <a:prstGeom prst="rect">
            <a:avLst/>
          </a:prstGeom>
          <a:noFill/>
        </p:spPr>
        <p:txBody>
          <a:bodyPr wrap="square" rtlCol="0">
            <a:spAutoFit/>
          </a:bodyPr>
          <a:lstStyle/>
          <a:p>
            <a:r>
              <a:rPr lang="en-US" b="1" dirty="0" smtClean="0">
                <a:solidFill>
                  <a:schemeClr val="accent1">
                    <a:lumMod val="50000"/>
                  </a:schemeClr>
                </a:solidFill>
              </a:rPr>
              <a:t>FEAST OF FIRSTFRUITS  </a:t>
            </a:r>
          </a:p>
          <a:p>
            <a:r>
              <a:rPr lang="en-US" b="1" dirty="0" smtClean="0">
                <a:solidFill>
                  <a:schemeClr val="accent1">
                    <a:lumMod val="50000"/>
                  </a:schemeClr>
                </a:solidFill>
              </a:rPr>
              <a:t>Lev </a:t>
            </a:r>
            <a:r>
              <a:rPr lang="en-US" b="1" dirty="0">
                <a:solidFill>
                  <a:schemeClr val="accent1">
                    <a:lumMod val="50000"/>
                  </a:schemeClr>
                </a:solidFill>
              </a:rPr>
              <a:t>23:10  Speak unto the children of Israel, and say unto them, When ye be come into the land which I give unto you, and shall reap the harvest thereof, then ye shall bring a sheaf of the </a:t>
            </a:r>
            <a:r>
              <a:rPr lang="en-US" b="1" dirty="0" smtClean="0">
                <a:solidFill>
                  <a:schemeClr val="accent1">
                    <a:lumMod val="50000"/>
                  </a:schemeClr>
                </a:solidFill>
              </a:rPr>
              <a:t>first fruits </a:t>
            </a:r>
            <a:r>
              <a:rPr lang="en-US" b="1" dirty="0">
                <a:solidFill>
                  <a:schemeClr val="accent1">
                    <a:lumMod val="50000"/>
                  </a:schemeClr>
                </a:solidFill>
              </a:rPr>
              <a:t>of your harvest unto the priest: </a:t>
            </a:r>
          </a:p>
          <a:p>
            <a:r>
              <a:rPr lang="en-US" b="1" dirty="0">
                <a:solidFill>
                  <a:schemeClr val="accent1">
                    <a:lumMod val="50000"/>
                  </a:schemeClr>
                </a:solidFill>
              </a:rPr>
              <a:t>Lev 23:11  And he shall wave the sheaf before the LORD, to be accepted for you: on the morrow after the sabbath the priest shall wave it. </a:t>
            </a:r>
          </a:p>
        </p:txBody>
      </p:sp>
      <p:pic>
        <p:nvPicPr>
          <p:cNvPr id="4" name="Picture 3" descr="sheaf of wheat.jpg"/>
          <p:cNvPicPr>
            <a:picLocks noChangeAspect="1"/>
          </p:cNvPicPr>
          <p:nvPr/>
        </p:nvPicPr>
        <p:blipFill>
          <a:blip r:embed="rId2" cstate="print"/>
          <a:stretch>
            <a:fillRect/>
          </a:stretch>
        </p:blipFill>
        <p:spPr>
          <a:xfrm>
            <a:off x="4953000" y="3581400"/>
            <a:ext cx="3733800" cy="3048000"/>
          </a:xfrm>
          <a:prstGeom prst="rect">
            <a:avLst/>
          </a:prstGeom>
        </p:spPr>
      </p:pic>
      <p:pic>
        <p:nvPicPr>
          <p:cNvPr id="5" name="Picture 4" descr="Jewish High priest.jpg"/>
          <p:cNvPicPr>
            <a:picLocks noChangeAspect="1"/>
          </p:cNvPicPr>
          <p:nvPr/>
        </p:nvPicPr>
        <p:blipFill>
          <a:blip r:embed="rId3" cstate="print"/>
          <a:stretch>
            <a:fillRect/>
          </a:stretch>
        </p:blipFill>
        <p:spPr>
          <a:xfrm>
            <a:off x="609599" y="3581400"/>
            <a:ext cx="4114801" cy="2971800"/>
          </a:xfrm>
          <a:prstGeom prst="rect">
            <a:avLst/>
          </a:prstGeom>
        </p:spPr>
      </p:pic>
      <p:sp>
        <p:nvSpPr>
          <p:cNvPr id="6" name="TextBox 5"/>
          <p:cNvSpPr txBox="1"/>
          <p:nvPr/>
        </p:nvSpPr>
        <p:spPr>
          <a:xfrm>
            <a:off x="762000" y="2971800"/>
            <a:ext cx="7696200" cy="646331"/>
          </a:xfrm>
          <a:prstGeom prst="rect">
            <a:avLst/>
          </a:prstGeom>
          <a:noFill/>
        </p:spPr>
        <p:txBody>
          <a:bodyPr wrap="square" rtlCol="0">
            <a:spAutoFit/>
          </a:bodyPr>
          <a:lstStyle/>
          <a:p>
            <a:r>
              <a:rPr lang="en-US" b="1" dirty="0">
                <a:solidFill>
                  <a:schemeClr val="accent1">
                    <a:lumMod val="50000"/>
                  </a:schemeClr>
                </a:solidFill>
              </a:rPr>
              <a:t>1Co 15:20  But now is Christ risen from the dead, </a:t>
            </a:r>
            <a:r>
              <a:rPr lang="en-US" b="1" i="1" dirty="0">
                <a:solidFill>
                  <a:schemeClr val="accent1">
                    <a:lumMod val="50000"/>
                  </a:schemeClr>
                </a:solidFill>
              </a:rPr>
              <a:t>and become the firstfruits of them that slept. </a:t>
            </a:r>
          </a:p>
        </p:txBody>
      </p:sp>
    </p:spTree>
  </p:cSld>
  <p:clrMapOvr>
    <a:masterClrMapping/>
  </p:clrMapOvr>
  <p:transition spd="slow">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2400" y="990600"/>
            <a:ext cx="8991600" cy="2031325"/>
          </a:xfrm>
          <a:prstGeom prst="rect">
            <a:avLst/>
          </a:prstGeom>
          <a:noFill/>
        </p:spPr>
        <p:txBody>
          <a:bodyPr wrap="square" rtlCol="0">
            <a:spAutoFit/>
          </a:bodyPr>
          <a:lstStyle/>
          <a:p>
            <a:r>
              <a:rPr lang="en-US" b="1" dirty="0" smtClean="0">
                <a:solidFill>
                  <a:schemeClr val="accent4">
                    <a:lumMod val="50000"/>
                  </a:schemeClr>
                </a:solidFill>
              </a:rPr>
              <a:t>FEAST OF PENTECOST (WEEKS)</a:t>
            </a:r>
          </a:p>
          <a:p>
            <a:r>
              <a:rPr lang="en-US" b="1" dirty="0" smtClean="0">
                <a:solidFill>
                  <a:schemeClr val="accent4">
                    <a:lumMod val="50000"/>
                  </a:schemeClr>
                </a:solidFill>
              </a:rPr>
              <a:t>Lev 23:15  'From the day after the Sabbath, the day you brought the sheaf of the wave offering, count off seven full weeks.</a:t>
            </a:r>
          </a:p>
          <a:p>
            <a:r>
              <a:rPr lang="en-US" b="1" dirty="0" smtClean="0">
                <a:solidFill>
                  <a:schemeClr val="accent4">
                    <a:lumMod val="50000"/>
                  </a:schemeClr>
                </a:solidFill>
              </a:rPr>
              <a:t>Lev </a:t>
            </a:r>
            <a:r>
              <a:rPr lang="en-US" b="1" dirty="0">
                <a:solidFill>
                  <a:schemeClr val="accent4">
                    <a:lumMod val="50000"/>
                  </a:schemeClr>
                </a:solidFill>
              </a:rPr>
              <a:t>23:16 Count off fifty days up to the day after the seventh Sabbath, and then present an offering of new grain to the LORD</a:t>
            </a:r>
            <a:r>
              <a:rPr lang="en-US" b="1" dirty="0" smtClean="0">
                <a:solidFill>
                  <a:schemeClr val="accent4">
                    <a:lumMod val="50000"/>
                  </a:schemeClr>
                </a:solidFill>
              </a:rPr>
              <a:t>.</a:t>
            </a:r>
          </a:p>
          <a:p>
            <a:r>
              <a:rPr lang="en-US" b="1" dirty="0" smtClean="0">
                <a:solidFill>
                  <a:schemeClr val="accent4">
                    <a:lumMod val="50000"/>
                  </a:schemeClr>
                </a:solidFill>
              </a:rPr>
              <a:t>Lev 23:17 From wherever you live, bring two loaves made of two-tenths of an ephah of fine flour, baked with yeast, as a wave offering of firstfruits to the LORD.</a:t>
            </a:r>
            <a:endParaRPr lang="en-US" b="1" dirty="0">
              <a:solidFill>
                <a:schemeClr val="accent4">
                  <a:lumMod val="50000"/>
                </a:schemeClr>
              </a:solidFill>
            </a:endParaRPr>
          </a:p>
        </p:txBody>
      </p:sp>
      <p:sp>
        <p:nvSpPr>
          <p:cNvPr id="2051" name="Rectangle 3"/>
          <p:cNvSpPr>
            <a:spLocks noChangeArrowheads="1"/>
          </p:cNvSpPr>
          <p:nvPr/>
        </p:nvSpPr>
        <p:spPr bwMode="auto">
          <a:xfrm>
            <a:off x="152400" y="3048000"/>
            <a:ext cx="876300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solidFill>
                  <a:schemeClr val="bg1"/>
                </a:solidFill>
              </a:rPr>
              <a:t>Luk 24:49  And, behold, I send the promise of my Father upon you: but tarry ye in the city of Jerusalem, until ye be endued with power from on high. </a:t>
            </a:r>
            <a:endParaRPr lang="en-US" b="1" dirty="0">
              <a:solidFill>
                <a:schemeClr val="bg1"/>
              </a:solidFill>
            </a:endParaRPr>
          </a:p>
          <a:p>
            <a:r>
              <a:rPr lang="en-US" b="1" dirty="0" smtClean="0">
                <a:solidFill>
                  <a:schemeClr val="bg1"/>
                </a:solidFill>
              </a:rPr>
              <a:t>2Co </a:t>
            </a:r>
            <a:r>
              <a:rPr lang="en-US" b="1" dirty="0">
                <a:solidFill>
                  <a:schemeClr val="bg1"/>
                </a:solidFill>
              </a:rPr>
              <a:t>3:17  Now the Lord is that Spirit: and where the Spirit of the Lord </a:t>
            </a:r>
            <a:r>
              <a:rPr lang="en-US" b="1" i="1" dirty="0">
                <a:solidFill>
                  <a:schemeClr val="bg1"/>
                </a:solidFill>
              </a:rPr>
              <a:t>is, there is liberty. </a:t>
            </a:r>
            <a:endParaRPr lang="en-US" dirty="0">
              <a:solidFill>
                <a:schemeClr val="bg1"/>
              </a:solidFill>
            </a:endParaRPr>
          </a:p>
        </p:txBody>
      </p:sp>
      <p:sp>
        <p:nvSpPr>
          <p:cNvPr id="6" name="Rectangle 5"/>
          <p:cNvSpPr/>
          <p:nvPr/>
        </p:nvSpPr>
        <p:spPr>
          <a:xfrm>
            <a:off x="0" y="0"/>
            <a:ext cx="9372600" cy="769441"/>
          </a:xfrm>
          <a:prstGeom prst="rect">
            <a:avLst/>
          </a:prstGeom>
          <a:noFill/>
        </p:spPr>
        <p:txBody>
          <a:bodyPr wrap="squar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FEAST OF PENTECOST (WEEKS</a:t>
            </a: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098" name="Picture 2" descr="O:\Mom song\dove on Fire.jpg"/>
          <p:cNvPicPr>
            <a:picLocks noChangeAspect="1" noChangeArrowheads="1"/>
          </p:cNvPicPr>
          <p:nvPr/>
        </p:nvPicPr>
        <p:blipFill>
          <a:blip r:embed="rId2" cstate="print"/>
          <a:srcRect/>
          <a:stretch>
            <a:fillRect/>
          </a:stretch>
        </p:blipFill>
        <p:spPr bwMode="auto">
          <a:xfrm>
            <a:off x="0" y="4191000"/>
            <a:ext cx="9144000" cy="2667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066800"/>
            <a:ext cx="8534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solidFill>
                  <a:srgbClr val="0070C0"/>
                </a:solidFill>
                <a:latin typeface="Arial Black" pitchFamily="34" charset="0"/>
              </a:rPr>
              <a:t>Lev 23:23  And the LORD spoke unto Moses, saying, </a:t>
            </a:r>
          </a:p>
          <a:p>
            <a:r>
              <a:rPr lang="en-US" sz="1600" dirty="0" smtClean="0">
                <a:solidFill>
                  <a:srgbClr val="0070C0"/>
                </a:solidFill>
                <a:latin typeface="Arial Black" pitchFamily="34" charset="0"/>
              </a:rPr>
              <a:t>Lev 23:24  Speak unto the children of Israel, saying, In the seventh month, in the first </a:t>
            </a:r>
            <a:r>
              <a:rPr lang="en-US" sz="1600" i="1" dirty="0" smtClean="0">
                <a:solidFill>
                  <a:srgbClr val="0070C0"/>
                </a:solidFill>
                <a:latin typeface="Arial Black" pitchFamily="34" charset="0"/>
              </a:rPr>
              <a:t>day of the month, shall ye have a </a:t>
            </a:r>
            <a:r>
              <a:rPr lang="en-US" sz="1600" i="1" dirty="0" err="1" smtClean="0">
                <a:solidFill>
                  <a:srgbClr val="0070C0"/>
                </a:solidFill>
                <a:latin typeface="Arial Black" pitchFamily="34" charset="0"/>
              </a:rPr>
              <a:t>sabbath</a:t>
            </a:r>
            <a:r>
              <a:rPr lang="en-US" sz="1600" i="1" dirty="0" smtClean="0">
                <a:solidFill>
                  <a:srgbClr val="0070C0"/>
                </a:solidFill>
                <a:latin typeface="Arial Black" pitchFamily="34" charset="0"/>
              </a:rPr>
              <a:t>, a memorial of blowing of trumpets, a holy convocation. </a:t>
            </a:r>
          </a:p>
          <a:p>
            <a:r>
              <a:rPr lang="en-US" sz="1600" dirty="0" smtClean="0">
                <a:solidFill>
                  <a:srgbClr val="0070C0"/>
                </a:solidFill>
                <a:latin typeface="Arial Black" pitchFamily="34" charset="0"/>
              </a:rPr>
              <a:t>Lev 23:25  Ye shall do no servile work </a:t>
            </a:r>
            <a:r>
              <a:rPr lang="en-US" sz="1600" i="1" dirty="0" smtClean="0">
                <a:solidFill>
                  <a:srgbClr val="0070C0"/>
                </a:solidFill>
                <a:latin typeface="Arial Black" pitchFamily="34" charset="0"/>
              </a:rPr>
              <a:t>therein: but ye shall offer an offering made by fire unto the LORD. </a:t>
            </a:r>
            <a:endParaRPr kumimoji="0" lang="en-US" sz="1600" b="0" i="0" u="none" strike="noStrike" cap="none" normalizeH="0" baseline="0" dirty="0" smtClean="0">
              <a:ln>
                <a:noFill/>
              </a:ln>
              <a:solidFill>
                <a:srgbClr val="0070C0"/>
              </a:solidFill>
              <a:effectLst/>
              <a:latin typeface="Arial Black" pitchFamily="34" charset="0"/>
              <a:cs typeface="Arial" pitchFamily="34" charset="0"/>
            </a:endParaRPr>
          </a:p>
        </p:txBody>
      </p:sp>
      <p:pic>
        <p:nvPicPr>
          <p:cNvPr id="3074" name="Picture 2" descr="O:\Mom song\shofar.jpg"/>
          <p:cNvPicPr>
            <a:picLocks noChangeAspect="1" noChangeArrowheads="1"/>
          </p:cNvPicPr>
          <p:nvPr/>
        </p:nvPicPr>
        <p:blipFill>
          <a:blip r:embed="rId2" cstate="print"/>
          <a:srcRect/>
          <a:stretch>
            <a:fillRect/>
          </a:stretch>
        </p:blipFill>
        <p:spPr bwMode="auto">
          <a:xfrm>
            <a:off x="5105400" y="3124200"/>
            <a:ext cx="4038600" cy="3657600"/>
          </a:xfrm>
          <a:prstGeom prst="rect">
            <a:avLst/>
          </a:prstGeom>
          <a:noFill/>
        </p:spPr>
      </p:pic>
      <p:pic>
        <p:nvPicPr>
          <p:cNvPr id="3075" name="Picture 3" descr="O:\Mom song\Shofar1.jpg"/>
          <p:cNvPicPr>
            <a:picLocks noChangeAspect="1" noChangeArrowheads="1"/>
          </p:cNvPicPr>
          <p:nvPr/>
        </p:nvPicPr>
        <p:blipFill>
          <a:blip r:embed="rId3" cstate="print"/>
          <a:srcRect/>
          <a:stretch>
            <a:fillRect/>
          </a:stretch>
        </p:blipFill>
        <p:spPr bwMode="auto">
          <a:xfrm>
            <a:off x="0" y="3124200"/>
            <a:ext cx="5105399" cy="3733800"/>
          </a:xfrm>
          <a:prstGeom prst="rect">
            <a:avLst/>
          </a:prstGeom>
          <a:noFill/>
        </p:spPr>
      </p:pic>
      <p:sp>
        <p:nvSpPr>
          <p:cNvPr id="7" name="Rectangle 6"/>
          <p:cNvSpPr/>
          <p:nvPr/>
        </p:nvSpPr>
        <p:spPr>
          <a:xfrm>
            <a:off x="1000274" y="152400"/>
            <a:ext cx="7282763"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The Feast of Trumpets</a:t>
            </a:r>
            <a:endParaRPr lang="en-US" sz="54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endParaRPr>
          </a:p>
        </p:txBody>
      </p:sp>
      <p:sp>
        <p:nvSpPr>
          <p:cNvPr id="9" name="TextBox 8"/>
          <p:cNvSpPr txBox="1"/>
          <p:nvPr/>
        </p:nvSpPr>
        <p:spPr>
          <a:xfrm>
            <a:off x="0" y="3886200"/>
            <a:ext cx="5029200" cy="1477328"/>
          </a:xfrm>
          <a:prstGeom prst="rect">
            <a:avLst/>
          </a:prstGeom>
          <a:noFill/>
        </p:spPr>
        <p:txBody>
          <a:bodyPr wrap="square" rtlCol="0">
            <a:spAutoFit/>
          </a:bodyPr>
          <a:lstStyle/>
          <a:p>
            <a:r>
              <a:rPr lang="en-US" dirty="0" smtClean="0">
                <a:solidFill>
                  <a:srgbClr val="FF0000"/>
                </a:solidFill>
                <a:latin typeface="Arial Black" pitchFamily="34" charset="0"/>
              </a:rPr>
              <a:t>Mat 24:31  And he shall send his angels with a great sound of a trumpet, and they shall gather together his elect from the four winds, from one end of heaven to the other. </a:t>
            </a:r>
          </a:p>
        </p:txBody>
      </p:sp>
      <p:sp>
        <p:nvSpPr>
          <p:cNvPr id="10" name="TextBox 9"/>
          <p:cNvSpPr txBox="1"/>
          <p:nvPr/>
        </p:nvSpPr>
        <p:spPr>
          <a:xfrm>
            <a:off x="6705599" y="3200400"/>
            <a:ext cx="2438401" cy="1754326"/>
          </a:xfrm>
          <a:prstGeom prst="rect">
            <a:avLst/>
          </a:prstGeom>
          <a:noFill/>
        </p:spPr>
        <p:txBody>
          <a:bodyPr wrap="square" rtlCol="0">
            <a:spAutoFit/>
          </a:bodyPr>
          <a:lstStyle/>
          <a:p>
            <a:r>
              <a:rPr lang="en-US" dirty="0" smtClean="0">
                <a:solidFill>
                  <a:schemeClr val="bg1"/>
                </a:solidFill>
                <a:latin typeface="Arial Black" pitchFamily="34" charset="0"/>
              </a:rPr>
              <a:t>1Co 14:8  For if the trumpet give an uncertain sound, who shall prepare himself to the battle? </a:t>
            </a:r>
          </a:p>
        </p:txBody>
      </p:sp>
    </p:spTree>
  </p:cSld>
  <p:clrMapOvr>
    <a:masterClrMapping/>
  </p:clrMapOvr>
  <p:transition spd="slow">
    <p:plu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447800" y="914400"/>
            <a:ext cx="7239000" cy="369332"/>
          </a:xfrm>
          <a:prstGeom prst="rect">
            <a:avLst/>
          </a:prstGeom>
          <a:noFill/>
        </p:spPr>
        <p:txBody>
          <a:bodyPr wrap="square" rtlCol="0">
            <a:spAutoFit/>
          </a:bodyPr>
          <a:lstStyle/>
          <a:p>
            <a:endParaRPr lang="en-US" dirty="0"/>
          </a:p>
        </p:txBody>
      </p:sp>
      <p:sp>
        <p:nvSpPr>
          <p:cNvPr id="9" name="TextBox 8"/>
          <p:cNvSpPr txBox="1"/>
          <p:nvPr/>
        </p:nvSpPr>
        <p:spPr>
          <a:xfrm>
            <a:off x="76200" y="838200"/>
            <a:ext cx="9067800" cy="1569660"/>
          </a:xfrm>
          <a:prstGeom prst="rect">
            <a:avLst/>
          </a:prstGeom>
          <a:noFill/>
        </p:spPr>
        <p:txBody>
          <a:bodyPr wrap="square" rtlCol="0">
            <a:spAutoFit/>
          </a:bodyPr>
          <a:lstStyle/>
          <a:p>
            <a:r>
              <a:rPr lang="en-US" sz="1200" dirty="0" smtClean="0">
                <a:solidFill>
                  <a:schemeClr val="bg1"/>
                </a:solidFill>
                <a:latin typeface="Arial Black" pitchFamily="34" charset="0"/>
              </a:rPr>
              <a:t>Lev 23:26  And the LORD spoke unto Moses, saying, </a:t>
            </a:r>
          </a:p>
          <a:p>
            <a:r>
              <a:rPr lang="en-US" sz="1200" dirty="0" smtClean="0">
                <a:solidFill>
                  <a:schemeClr val="bg1"/>
                </a:solidFill>
                <a:latin typeface="Arial Black" pitchFamily="34" charset="0"/>
              </a:rPr>
              <a:t>Lev 23:27  Also on the tenth </a:t>
            </a:r>
            <a:r>
              <a:rPr lang="en-US" sz="1200" i="1" dirty="0" smtClean="0">
                <a:solidFill>
                  <a:schemeClr val="bg1"/>
                </a:solidFill>
                <a:latin typeface="Arial Black" pitchFamily="34" charset="0"/>
              </a:rPr>
              <a:t>day of this seventh month there shall be a day of atonement: it shall be a holy convocation unto you; and ye shall afflict your souls, and offer an offering made by fire unto the LORD. </a:t>
            </a:r>
          </a:p>
          <a:p>
            <a:r>
              <a:rPr lang="en-US" sz="1200" dirty="0" smtClean="0">
                <a:solidFill>
                  <a:schemeClr val="bg1"/>
                </a:solidFill>
                <a:latin typeface="Arial Black" pitchFamily="34" charset="0"/>
              </a:rPr>
              <a:t>Lev 23:28  And ye shall do no work in that same day: for it </a:t>
            </a:r>
            <a:r>
              <a:rPr lang="en-US" sz="1200" i="1" dirty="0" smtClean="0">
                <a:solidFill>
                  <a:schemeClr val="bg1"/>
                </a:solidFill>
                <a:latin typeface="Arial Black" pitchFamily="34" charset="0"/>
              </a:rPr>
              <a:t>is a day of atonement, to make an atonement for you before the LORD your God. </a:t>
            </a:r>
          </a:p>
          <a:p>
            <a:r>
              <a:rPr lang="en-US" sz="1200" dirty="0" smtClean="0">
                <a:solidFill>
                  <a:schemeClr val="bg1"/>
                </a:solidFill>
                <a:latin typeface="Arial Black" pitchFamily="34" charset="0"/>
              </a:rPr>
              <a:t>Lev 23:29  For whatsoever soul </a:t>
            </a:r>
            <a:r>
              <a:rPr lang="en-US" sz="1200" i="1" dirty="0" smtClean="0">
                <a:solidFill>
                  <a:schemeClr val="bg1"/>
                </a:solidFill>
                <a:latin typeface="Arial Black" pitchFamily="34" charset="0"/>
              </a:rPr>
              <a:t>it be that shall not be afflicted in that same day, he shall be cut off from among his people. </a:t>
            </a:r>
          </a:p>
        </p:txBody>
      </p:sp>
      <p:pic>
        <p:nvPicPr>
          <p:cNvPr id="5122" name="Picture 2" descr="O:\Mom song\day of atonement.jpg"/>
          <p:cNvPicPr>
            <a:picLocks noChangeAspect="1" noChangeArrowheads="1"/>
          </p:cNvPicPr>
          <p:nvPr/>
        </p:nvPicPr>
        <p:blipFill>
          <a:blip r:embed="rId2" cstate="print"/>
          <a:srcRect/>
          <a:stretch>
            <a:fillRect/>
          </a:stretch>
        </p:blipFill>
        <p:spPr bwMode="auto">
          <a:xfrm>
            <a:off x="4876800" y="2438400"/>
            <a:ext cx="4267200" cy="4419600"/>
          </a:xfrm>
          <a:prstGeom prst="rect">
            <a:avLst/>
          </a:prstGeom>
          <a:noFill/>
        </p:spPr>
      </p:pic>
      <p:pic>
        <p:nvPicPr>
          <p:cNvPr id="5123" name="Picture 3" descr="O:\Mom song\day-of-atonement1.jpg"/>
          <p:cNvPicPr>
            <a:picLocks noChangeAspect="1" noChangeArrowheads="1"/>
          </p:cNvPicPr>
          <p:nvPr/>
        </p:nvPicPr>
        <p:blipFill>
          <a:blip r:embed="rId3" cstate="print"/>
          <a:srcRect/>
          <a:stretch>
            <a:fillRect/>
          </a:stretch>
        </p:blipFill>
        <p:spPr bwMode="auto">
          <a:xfrm>
            <a:off x="0" y="2438400"/>
            <a:ext cx="4876800" cy="4419600"/>
          </a:xfrm>
          <a:prstGeom prst="rect">
            <a:avLst/>
          </a:prstGeom>
          <a:noFill/>
        </p:spPr>
      </p:pic>
      <p:sp>
        <p:nvSpPr>
          <p:cNvPr id="14" name="Rectangle 13"/>
          <p:cNvSpPr/>
          <p:nvPr/>
        </p:nvSpPr>
        <p:spPr>
          <a:xfrm>
            <a:off x="1524000" y="0"/>
            <a:ext cx="6032421"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Day of Atonement</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5" name="TextBox 14"/>
          <p:cNvSpPr txBox="1"/>
          <p:nvPr/>
        </p:nvSpPr>
        <p:spPr>
          <a:xfrm>
            <a:off x="3200400" y="2438400"/>
            <a:ext cx="2667000" cy="4419600"/>
          </a:xfrm>
          <a:prstGeom prst="rect">
            <a:avLst/>
          </a:prstGeom>
          <a:noFill/>
        </p:spPr>
        <p:txBody>
          <a:bodyPr wrap="square" rtlCol="0">
            <a:spAutoFit/>
          </a:bodyPr>
          <a:lstStyle/>
          <a:p>
            <a:r>
              <a:rPr lang="en-US" sz="1600" dirty="0" smtClean="0">
                <a:solidFill>
                  <a:srgbClr val="FFFF00"/>
                </a:solidFill>
                <a:latin typeface="Arial Black" pitchFamily="34" charset="0"/>
              </a:rPr>
              <a:t>Heb 9:11  But Christ being come a high priest of good things to come, by a greater and more perfect tabernacle, not made with hands, that is to say, not of this building; </a:t>
            </a:r>
          </a:p>
          <a:p>
            <a:r>
              <a:rPr lang="en-US" sz="1600" b="1" dirty="0" smtClean="0">
                <a:solidFill>
                  <a:srgbClr val="FFFF00"/>
                </a:solidFill>
                <a:latin typeface="Arial Black" pitchFamily="34" charset="0"/>
              </a:rPr>
              <a:t>Heb 9:12  Neither by the blood of goats and calves, but by his </a:t>
            </a:r>
            <a:r>
              <a:rPr lang="en-US" sz="1600" b="1" dirty="0" smtClean="0">
                <a:solidFill>
                  <a:srgbClr val="FF0000"/>
                </a:solidFill>
                <a:latin typeface="Arial Black" pitchFamily="34" charset="0"/>
              </a:rPr>
              <a:t>own blood </a:t>
            </a:r>
            <a:r>
              <a:rPr lang="en-US" sz="1600" b="1" dirty="0" smtClean="0">
                <a:solidFill>
                  <a:srgbClr val="FFFF00"/>
                </a:solidFill>
                <a:latin typeface="Arial Black" pitchFamily="34" charset="0"/>
              </a:rPr>
              <a:t>he entered in once into the holy place, having obtained eternal redemption </a:t>
            </a:r>
            <a:r>
              <a:rPr lang="en-US" sz="1400" b="1" i="1" dirty="0" smtClean="0">
                <a:solidFill>
                  <a:srgbClr val="FFFF00"/>
                </a:solidFill>
                <a:latin typeface="Arial Black" pitchFamily="34" charset="0"/>
              </a:rPr>
              <a:t>for us. </a:t>
            </a:r>
          </a:p>
        </p:txBody>
      </p:sp>
      <p:sp>
        <p:nvSpPr>
          <p:cNvPr id="8" name="TextBox 7"/>
          <p:cNvSpPr txBox="1"/>
          <p:nvPr/>
        </p:nvSpPr>
        <p:spPr>
          <a:xfrm>
            <a:off x="6096000" y="5410200"/>
            <a:ext cx="2514600" cy="1384995"/>
          </a:xfrm>
          <a:prstGeom prst="rect">
            <a:avLst/>
          </a:prstGeom>
          <a:noFill/>
        </p:spPr>
        <p:txBody>
          <a:bodyPr wrap="square" rtlCol="0">
            <a:spAutoFit/>
          </a:bodyPr>
          <a:lstStyle/>
          <a:p>
            <a:r>
              <a:rPr lang="en-US" sz="1200" dirty="0" smtClean="0">
                <a:solidFill>
                  <a:schemeClr val="bg1"/>
                </a:solidFill>
                <a:latin typeface="Arial Black" pitchFamily="34" charset="0"/>
              </a:rPr>
              <a:t>Isa 1:18  Come now, and let us reason together, </a:t>
            </a:r>
            <a:r>
              <a:rPr lang="en-US" sz="1200" dirty="0" err="1" smtClean="0">
                <a:solidFill>
                  <a:schemeClr val="bg1"/>
                </a:solidFill>
                <a:latin typeface="Arial Black" pitchFamily="34" charset="0"/>
              </a:rPr>
              <a:t>saith</a:t>
            </a:r>
            <a:r>
              <a:rPr lang="en-US" sz="1200" dirty="0" smtClean="0">
                <a:solidFill>
                  <a:schemeClr val="bg1"/>
                </a:solidFill>
                <a:latin typeface="Arial Black" pitchFamily="34" charset="0"/>
              </a:rPr>
              <a:t> the LORD: though your sins be as </a:t>
            </a:r>
            <a:r>
              <a:rPr lang="en-US" sz="1200" dirty="0" smtClean="0">
                <a:solidFill>
                  <a:srgbClr val="FF0000"/>
                </a:solidFill>
                <a:latin typeface="Arial Black" pitchFamily="34" charset="0"/>
              </a:rPr>
              <a:t>scarlet, </a:t>
            </a:r>
            <a:r>
              <a:rPr lang="en-US" sz="1200" dirty="0" smtClean="0">
                <a:solidFill>
                  <a:schemeClr val="bg1"/>
                </a:solidFill>
                <a:latin typeface="Arial Black" pitchFamily="34" charset="0"/>
              </a:rPr>
              <a:t>they shall be as white as snow; though they be </a:t>
            </a:r>
            <a:r>
              <a:rPr lang="en-US" sz="1200" dirty="0" smtClean="0">
                <a:solidFill>
                  <a:srgbClr val="FF0000"/>
                </a:solidFill>
                <a:latin typeface="Arial Black" pitchFamily="34" charset="0"/>
              </a:rPr>
              <a:t>red like crimson, </a:t>
            </a:r>
            <a:r>
              <a:rPr lang="en-US" sz="1200" dirty="0" smtClean="0">
                <a:solidFill>
                  <a:schemeClr val="bg1"/>
                </a:solidFill>
                <a:latin typeface="Arial Black" pitchFamily="34" charset="0"/>
              </a:rPr>
              <a:t>they shall be as wool. </a:t>
            </a:r>
          </a:p>
        </p:txBody>
      </p:sp>
    </p:spTree>
  </p:cSld>
  <p:clrMapOvr>
    <a:masterClrMapping/>
  </p:clrMapOvr>
  <p:transition spd="slow">
    <p:pull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76200" y="152400"/>
            <a:ext cx="9582116" cy="769441"/>
          </a:xfrm>
          <a:prstGeom prst="rect">
            <a:avLst/>
          </a:prstGeom>
          <a:noFill/>
        </p:spPr>
        <p:txBody>
          <a:bodyPr wrap="square" lIns="91440" tIns="45720" rIns="91440" bIns="45720">
            <a:spAutoFit/>
          </a:bodyPr>
          <a:lstStyle/>
          <a:p>
            <a:pPr algn="ct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Feast of Tabernacles</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TextBox 3"/>
          <p:cNvSpPr txBox="1"/>
          <p:nvPr/>
        </p:nvSpPr>
        <p:spPr>
          <a:xfrm>
            <a:off x="0" y="838200"/>
            <a:ext cx="9144000" cy="2677656"/>
          </a:xfrm>
          <a:prstGeom prst="rect">
            <a:avLst/>
          </a:prstGeom>
          <a:noFill/>
        </p:spPr>
        <p:txBody>
          <a:bodyPr wrap="square" rtlCol="0">
            <a:spAutoFit/>
          </a:bodyPr>
          <a:lstStyle/>
          <a:p>
            <a:r>
              <a:rPr lang="en-US" sz="1400" dirty="0" smtClean="0">
                <a:solidFill>
                  <a:schemeClr val="bg1"/>
                </a:solidFill>
                <a:latin typeface="Arial Black" pitchFamily="34" charset="0"/>
              </a:rPr>
              <a:t>Lev 23:39  Also in the fifteenth day of the seventh month, when ye have gathered in the fruit of the land, ye shall keep a feast unto the LORD seven days: on the first day </a:t>
            </a:r>
            <a:r>
              <a:rPr lang="en-US" sz="1400" i="1" dirty="0" smtClean="0">
                <a:solidFill>
                  <a:schemeClr val="bg1"/>
                </a:solidFill>
                <a:latin typeface="Arial Black" pitchFamily="34" charset="0"/>
              </a:rPr>
              <a:t>shall be a </a:t>
            </a:r>
            <a:r>
              <a:rPr lang="en-US" sz="1400" i="1" dirty="0" err="1" smtClean="0">
                <a:solidFill>
                  <a:schemeClr val="bg1"/>
                </a:solidFill>
                <a:latin typeface="Arial Black" pitchFamily="34" charset="0"/>
              </a:rPr>
              <a:t>sabbath</a:t>
            </a:r>
            <a:r>
              <a:rPr lang="en-US" sz="1400" i="1" dirty="0" smtClean="0">
                <a:solidFill>
                  <a:schemeClr val="bg1"/>
                </a:solidFill>
                <a:latin typeface="Arial Black" pitchFamily="34" charset="0"/>
              </a:rPr>
              <a:t>, and on the eighth day shall be a </a:t>
            </a:r>
            <a:r>
              <a:rPr lang="en-US" sz="1400" i="1" dirty="0" err="1" smtClean="0">
                <a:solidFill>
                  <a:schemeClr val="bg1"/>
                </a:solidFill>
                <a:latin typeface="Arial Black" pitchFamily="34" charset="0"/>
              </a:rPr>
              <a:t>sabbath</a:t>
            </a:r>
            <a:r>
              <a:rPr lang="en-US" sz="1400" i="1" dirty="0" smtClean="0">
                <a:solidFill>
                  <a:schemeClr val="bg1"/>
                </a:solidFill>
                <a:latin typeface="Arial Black" pitchFamily="34" charset="0"/>
              </a:rPr>
              <a:t>. </a:t>
            </a:r>
          </a:p>
          <a:p>
            <a:r>
              <a:rPr lang="en-US" sz="1400" dirty="0" smtClean="0">
                <a:solidFill>
                  <a:schemeClr val="bg1"/>
                </a:solidFill>
                <a:latin typeface="Arial Black" pitchFamily="34" charset="0"/>
              </a:rPr>
              <a:t>Lev 23:40  And ye shall take you on the first day the boughs of goodly trees, branches of palm trees, and the boughs of thick trees, and willows of the brook; and ye shall rejoice before the LORD your God seven days. </a:t>
            </a:r>
          </a:p>
          <a:p>
            <a:r>
              <a:rPr lang="en-US" sz="1400" dirty="0" smtClean="0">
                <a:solidFill>
                  <a:schemeClr val="bg1"/>
                </a:solidFill>
                <a:latin typeface="Arial Black" pitchFamily="34" charset="0"/>
              </a:rPr>
              <a:t>Lev 23:41  And ye shall keep it a feast unto the LORD seven days in the year. </a:t>
            </a:r>
            <a:r>
              <a:rPr lang="en-US" sz="1400" i="1" dirty="0" smtClean="0">
                <a:solidFill>
                  <a:schemeClr val="bg1"/>
                </a:solidFill>
                <a:latin typeface="Arial Black" pitchFamily="34" charset="0"/>
              </a:rPr>
              <a:t>It shall be a statute forever in your generations: ye shall celebrate it in the seventh month. </a:t>
            </a:r>
          </a:p>
          <a:p>
            <a:r>
              <a:rPr lang="en-US" sz="1400" dirty="0" smtClean="0">
                <a:solidFill>
                  <a:schemeClr val="bg1"/>
                </a:solidFill>
                <a:latin typeface="Arial Black" pitchFamily="34" charset="0"/>
              </a:rPr>
              <a:t>Lev 23:42  Ye shall dwell in booths seven days; all that are Israelites born shall dwell in booths: </a:t>
            </a:r>
          </a:p>
          <a:p>
            <a:r>
              <a:rPr lang="en-US" sz="1400" dirty="0" smtClean="0">
                <a:solidFill>
                  <a:schemeClr val="bg1"/>
                </a:solidFill>
                <a:latin typeface="Arial Black" pitchFamily="34" charset="0"/>
              </a:rPr>
              <a:t>Lev 23:43  That your generations may know that I made the children of Israel to dwell in booths, when I brought them out of the land of Egypt: I </a:t>
            </a:r>
            <a:r>
              <a:rPr lang="en-US" sz="1400" i="1" dirty="0" smtClean="0">
                <a:solidFill>
                  <a:schemeClr val="bg1"/>
                </a:solidFill>
                <a:latin typeface="Arial Black" pitchFamily="34" charset="0"/>
              </a:rPr>
              <a:t>am the LORD your God. </a:t>
            </a:r>
          </a:p>
        </p:txBody>
      </p:sp>
      <p:pic>
        <p:nvPicPr>
          <p:cNvPr id="6147" name="Picture 3" descr="O:\Mom song\sukkot 2.jpg"/>
          <p:cNvPicPr>
            <a:picLocks noChangeAspect="1" noChangeArrowheads="1"/>
          </p:cNvPicPr>
          <p:nvPr/>
        </p:nvPicPr>
        <p:blipFill>
          <a:blip r:embed="rId2" cstate="print"/>
          <a:srcRect/>
          <a:stretch>
            <a:fillRect/>
          </a:stretch>
        </p:blipFill>
        <p:spPr bwMode="auto">
          <a:xfrm>
            <a:off x="5638800" y="3505200"/>
            <a:ext cx="3505200" cy="3352800"/>
          </a:xfrm>
          <a:prstGeom prst="rect">
            <a:avLst/>
          </a:prstGeom>
          <a:noFill/>
        </p:spPr>
      </p:pic>
      <p:pic>
        <p:nvPicPr>
          <p:cNvPr id="6148" name="Picture 4" descr="O:\Mom song\sukkot2.jpg"/>
          <p:cNvPicPr>
            <a:picLocks noChangeAspect="1" noChangeArrowheads="1"/>
          </p:cNvPicPr>
          <p:nvPr/>
        </p:nvPicPr>
        <p:blipFill>
          <a:blip r:embed="rId3" cstate="print"/>
          <a:srcRect/>
          <a:stretch>
            <a:fillRect/>
          </a:stretch>
        </p:blipFill>
        <p:spPr bwMode="auto">
          <a:xfrm>
            <a:off x="0" y="3505200"/>
            <a:ext cx="3505200" cy="3352800"/>
          </a:xfrm>
          <a:prstGeom prst="rect">
            <a:avLst/>
          </a:prstGeom>
          <a:noFill/>
        </p:spPr>
      </p:pic>
      <p:sp>
        <p:nvSpPr>
          <p:cNvPr id="8" name="TextBox 7"/>
          <p:cNvSpPr txBox="1"/>
          <p:nvPr/>
        </p:nvSpPr>
        <p:spPr>
          <a:xfrm>
            <a:off x="3429000" y="3429000"/>
            <a:ext cx="2286000" cy="3539430"/>
          </a:xfrm>
          <a:prstGeom prst="rect">
            <a:avLst/>
          </a:prstGeom>
          <a:noFill/>
        </p:spPr>
        <p:txBody>
          <a:bodyPr wrap="square" rtlCol="0">
            <a:spAutoFit/>
          </a:bodyPr>
          <a:lstStyle/>
          <a:p>
            <a:r>
              <a:rPr lang="en-US" sz="1600" dirty="0" smtClean="0">
                <a:latin typeface="Arial Black" pitchFamily="34" charset="0"/>
              </a:rPr>
              <a:t>Rev 21:3  And I heard a great voice out of heaven saying, Behold, the tabernacle of God </a:t>
            </a:r>
            <a:r>
              <a:rPr lang="en-US" sz="1600" i="1" dirty="0" smtClean="0">
                <a:latin typeface="Arial Black" pitchFamily="34" charset="0"/>
              </a:rPr>
              <a:t>is with men, and he will dwell with them, and they shall be his people, and God himself shall be with them, and be their God. </a:t>
            </a:r>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1600200"/>
            <a:ext cx="8305800" cy="923330"/>
          </a:xfrm>
          <a:prstGeom prst="rect">
            <a:avLst/>
          </a:prstGeom>
          <a:noFill/>
        </p:spPr>
        <p:txBody>
          <a:bodyPr wrap="square" rtlCol="0">
            <a:spAutoFit/>
          </a:bodyPr>
          <a:lstStyle/>
          <a:p>
            <a:endParaRPr lang="en-US" b="1" dirty="0" smtClean="0"/>
          </a:p>
          <a:p>
            <a:endParaRPr lang="en-US" b="1" dirty="0" smtClean="0"/>
          </a:p>
          <a:p>
            <a:endParaRPr lang="en-US" dirty="0"/>
          </a:p>
        </p:txBody>
      </p:sp>
      <p:sp>
        <p:nvSpPr>
          <p:cNvPr id="12" name="TextBox 11"/>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Introducing the Feasts</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16" name="Rectangle 15"/>
          <p:cNvSpPr/>
          <p:nvPr/>
        </p:nvSpPr>
        <p:spPr>
          <a:xfrm>
            <a:off x="0" y="914400"/>
            <a:ext cx="9144000" cy="461665"/>
          </a:xfrm>
          <a:prstGeom prst="rect">
            <a:avLst/>
          </a:prstGeom>
          <a:solidFill>
            <a:srgbClr val="FFFF00"/>
          </a:solidFill>
        </p:spPr>
        <p:txBody>
          <a:bodyPr wrap="square">
            <a:spAutoFit/>
          </a:bodyPr>
          <a:lstStyle/>
          <a:p>
            <a:pPr algn="ctr"/>
            <a:r>
              <a:rPr lang="en-US" sz="2400" b="1" u="sng" dirty="0" smtClean="0">
                <a:latin typeface="Arial Black" pitchFamily="34" charset="0"/>
              </a:rPr>
              <a:t>The </a:t>
            </a:r>
            <a:r>
              <a:rPr lang="en-US" sz="2400" b="1" u="sng" dirty="0" smtClean="0">
                <a:solidFill>
                  <a:srgbClr val="FF0000"/>
                </a:solidFill>
                <a:latin typeface="Arial Black" pitchFamily="34" charset="0"/>
              </a:rPr>
              <a:t>Feasts of the Lord </a:t>
            </a:r>
            <a:r>
              <a:rPr lang="en-US" sz="2400" b="1" u="sng" dirty="0" smtClean="0">
                <a:latin typeface="Arial Black" pitchFamily="34" charset="0"/>
              </a:rPr>
              <a:t>outlined in Leviticus 23 </a:t>
            </a:r>
          </a:p>
        </p:txBody>
      </p:sp>
      <p:sp>
        <p:nvSpPr>
          <p:cNvPr id="19" name="TextBox 18"/>
          <p:cNvSpPr txBox="1"/>
          <p:nvPr/>
        </p:nvSpPr>
        <p:spPr>
          <a:xfrm>
            <a:off x="457200" y="1600200"/>
            <a:ext cx="8305800" cy="4678204"/>
          </a:xfrm>
          <a:prstGeom prst="rect">
            <a:avLst/>
          </a:prstGeom>
          <a:noFill/>
        </p:spPr>
        <p:txBody>
          <a:bodyPr wrap="square" rtlCol="0">
            <a:spAutoFit/>
          </a:bodyPr>
          <a:lstStyle/>
          <a:p>
            <a:endParaRPr lang="en-US" b="1" dirty="0" smtClean="0"/>
          </a:p>
          <a:p>
            <a:pPr algn="ctr"/>
            <a:r>
              <a:rPr lang="en-US" sz="2800" b="1" u="sng" dirty="0" smtClean="0">
                <a:solidFill>
                  <a:srgbClr val="2EF253"/>
                </a:solidFill>
                <a:latin typeface="Arial Black" pitchFamily="34" charset="0"/>
              </a:rPr>
              <a:t>Spring Feasts </a:t>
            </a:r>
            <a:endParaRPr lang="en-US" sz="2800" b="1" u="sng" dirty="0">
              <a:solidFill>
                <a:srgbClr val="2EF253"/>
              </a:solidFill>
              <a:latin typeface="Arial Black" pitchFamily="34" charset="0"/>
            </a:endParaRPr>
          </a:p>
          <a:p>
            <a:r>
              <a:rPr lang="en-US" sz="2800" b="1" dirty="0" smtClean="0">
                <a:solidFill>
                  <a:srgbClr val="C00000"/>
                </a:solidFill>
                <a:latin typeface="Arial Black" pitchFamily="34" charset="0"/>
              </a:rPr>
              <a:t>1.</a:t>
            </a:r>
            <a:r>
              <a:rPr lang="en-US" sz="2800" b="1" dirty="0" smtClean="0">
                <a:solidFill>
                  <a:schemeClr val="bg1"/>
                </a:solidFill>
                <a:latin typeface="Arial Black" pitchFamily="34" charset="0"/>
              </a:rPr>
              <a:t> </a:t>
            </a:r>
            <a:r>
              <a:rPr lang="en-US" sz="2800" b="1" dirty="0" smtClean="0">
                <a:solidFill>
                  <a:srgbClr val="C00000"/>
                </a:solidFill>
                <a:latin typeface="Arial Black" pitchFamily="34" charset="0"/>
              </a:rPr>
              <a:t>PASSOVER </a:t>
            </a:r>
          </a:p>
          <a:p>
            <a:r>
              <a:rPr lang="en-US" sz="2800" b="1" dirty="0" smtClean="0">
                <a:solidFill>
                  <a:schemeClr val="accent1">
                    <a:lumMod val="50000"/>
                  </a:schemeClr>
                </a:solidFill>
                <a:latin typeface="Arial Black" pitchFamily="34" charset="0"/>
              </a:rPr>
              <a:t>2. FEAST OF UNLEAVENED BREAD </a:t>
            </a:r>
          </a:p>
          <a:p>
            <a:r>
              <a:rPr lang="en-US" sz="2800" b="1" dirty="0" smtClean="0">
                <a:solidFill>
                  <a:srgbClr val="0070C0"/>
                </a:solidFill>
                <a:latin typeface="Arial Black" pitchFamily="34" charset="0"/>
              </a:rPr>
              <a:t>3. FEAST OF FIRSTFRUITS </a:t>
            </a:r>
          </a:p>
          <a:p>
            <a:r>
              <a:rPr lang="en-US" sz="2800" b="1" dirty="0" smtClean="0">
                <a:solidFill>
                  <a:srgbClr val="7030A0"/>
                </a:solidFill>
                <a:latin typeface="Arial Black" pitchFamily="34" charset="0"/>
              </a:rPr>
              <a:t>4. FEAST OF PENTECOST (WEEKS)</a:t>
            </a:r>
          </a:p>
          <a:p>
            <a:endParaRPr lang="en-US" sz="2800" b="1" dirty="0"/>
          </a:p>
          <a:p>
            <a:pPr algn="ctr"/>
            <a:r>
              <a:rPr lang="en-US" sz="2800" b="1" u="sng" dirty="0" smtClean="0">
                <a:solidFill>
                  <a:srgbClr val="002060"/>
                </a:solidFill>
                <a:latin typeface="Arial Black" pitchFamily="34" charset="0"/>
              </a:rPr>
              <a:t>Fall Feasts</a:t>
            </a:r>
          </a:p>
          <a:p>
            <a:r>
              <a:rPr lang="en-US" sz="2800" b="1" dirty="0" smtClean="0">
                <a:solidFill>
                  <a:srgbClr val="92D050"/>
                </a:solidFill>
                <a:latin typeface="Arial Black" pitchFamily="34" charset="0"/>
              </a:rPr>
              <a:t>5. FEAST OF TRUMPETS </a:t>
            </a:r>
          </a:p>
          <a:p>
            <a:r>
              <a:rPr lang="en-US" sz="2800" b="1" dirty="0" smtClean="0">
                <a:solidFill>
                  <a:srgbClr val="FFFF00"/>
                </a:solidFill>
                <a:latin typeface="Arial Black" pitchFamily="34" charset="0"/>
              </a:rPr>
              <a:t>6. DAY OF ATONEMENT </a:t>
            </a:r>
          </a:p>
          <a:p>
            <a:r>
              <a:rPr lang="en-US" sz="2800" b="1" dirty="0" smtClean="0">
                <a:solidFill>
                  <a:srgbClr val="FFC000"/>
                </a:solidFill>
                <a:latin typeface="Arial Black" pitchFamily="34" charset="0"/>
              </a:rPr>
              <a:t>7. FEAST OF TABERNACLES </a:t>
            </a:r>
            <a:endParaRPr lang="en-US" dirty="0"/>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1600200"/>
            <a:ext cx="8305800" cy="923330"/>
          </a:xfrm>
          <a:prstGeom prst="rect">
            <a:avLst/>
          </a:prstGeom>
          <a:noFill/>
        </p:spPr>
        <p:txBody>
          <a:bodyPr wrap="square" rtlCol="0">
            <a:spAutoFit/>
          </a:bodyPr>
          <a:lstStyle/>
          <a:p>
            <a:endParaRPr lang="en-US" b="1" dirty="0" smtClean="0"/>
          </a:p>
          <a:p>
            <a:endParaRPr lang="en-US" b="1" dirty="0" smtClean="0"/>
          </a:p>
          <a:p>
            <a:endParaRPr lang="en-US" dirty="0"/>
          </a:p>
        </p:txBody>
      </p:sp>
      <p:sp>
        <p:nvSpPr>
          <p:cNvPr id="12" name="TextBox 11"/>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Introducing the Feasts</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17" name="Rectangle 16"/>
          <p:cNvSpPr/>
          <p:nvPr/>
        </p:nvSpPr>
        <p:spPr>
          <a:xfrm>
            <a:off x="0" y="4038600"/>
            <a:ext cx="9144000" cy="646331"/>
          </a:xfrm>
          <a:prstGeom prst="rect">
            <a:avLst/>
          </a:prstGeom>
          <a:solidFill>
            <a:srgbClr val="FFFF00"/>
          </a:solidFill>
        </p:spPr>
        <p:txBody>
          <a:bodyPr wrap="square">
            <a:spAutoFit/>
          </a:bodyPr>
          <a:lstStyle/>
          <a:p>
            <a:r>
              <a:rPr lang="en-US" b="1" dirty="0" smtClean="0">
                <a:latin typeface="Arial Black" pitchFamily="34" charset="0"/>
              </a:rPr>
              <a:t>The Old Testament is the New Testament Concealed. The New Testament is the Old Testament Revealed</a:t>
            </a:r>
          </a:p>
        </p:txBody>
      </p:sp>
      <p:sp>
        <p:nvSpPr>
          <p:cNvPr id="20" name="Rectangle 19"/>
          <p:cNvSpPr/>
          <p:nvPr/>
        </p:nvSpPr>
        <p:spPr>
          <a:xfrm>
            <a:off x="0" y="762000"/>
            <a:ext cx="9144000" cy="646331"/>
          </a:xfrm>
          <a:prstGeom prst="rect">
            <a:avLst/>
          </a:prstGeom>
          <a:solidFill>
            <a:srgbClr val="FFFF00"/>
          </a:solidFill>
        </p:spPr>
        <p:txBody>
          <a:bodyPr wrap="square">
            <a:spAutoFit/>
          </a:bodyPr>
          <a:lstStyle/>
          <a:p>
            <a:r>
              <a:rPr lang="en-US" b="1" dirty="0" smtClean="0">
                <a:latin typeface="Arial Black" pitchFamily="34" charset="0"/>
              </a:rPr>
              <a:t>Lack of Understanding of the Feasts has Robbed the church of historical, typical and prophetical truth</a:t>
            </a:r>
          </a:p>
        </p:txBody>
      </p:sp>
      <p:pic>
        <p:nvPicPr>
          <p:cNvPr id="21" name="Picture 20" descr="thief.jpg"/>
          <p:cNvPicPr>
            <a:picLocks noChangeAspect="1"/>
          </p:cNvPicPr>
          <p:nvPr/>
        </p:nvPicPr>
        <p:blipFill>
          <a:blip r:embed="rId2" cstate="print"/>
          <a:stretch>
            <a:fillRect/>
          </a:stretch>
        </p:blipFill>
        <p:spPr>
          <a:xfrm>
            <a:off x="609600" y="1676400"/>
            <a:ext cx="7696200" cy="2362200"/>
          </a:xfrm>
          <a:prstGeom prst="rect">
            <a:avLst/>
          </a:prstGeom>
        </p:spPr>
      </p:pic>
      <p:pic>
        <p:nvPicPr>
          <p:cNvPr id="22" name="Picture 21" descr="ten commandments.jpg"/>
          <p:cNvPicPr>
            <a:picLocks noChangeAspect="1"/>
          </p:cNvPicPr>
          <p:nvPr/>
        </p:nvPicPr>
        <p:blipFill>
          <a:blip r:embed="rId3" cstate="print"/>
          <a:stretch>
            <a:fillRect/>
          </a:stretch>
        </p:blipFill>
        <p:spPr>
          <a:xfrm>
            <a:off x="0" y="4724400"/>
            <a:ext cx="3505200" cy="2133600"/>
          </a:xfrm>
          <a:prstGeom prst="rect">
            <a:avLst/>
          </a:prstGeom>
        </p:spPr>
      </p:pic>
      <p:pic>
        <p:nvPicPr>
          <p:cNvPr id="23" name="Picture 22" descr="jesus rising.jpg"/>
          <p:cNvPicPr>
            <a:picLocks noChangeAspect="1"/>
          </p:cNvPicPr>
          <p:nvPr/>
        </p:nvPicPr>
        <p:blipFill>
          <a:blip r:embed="rId4" cstate="print"/>
          <a:stretch>
            <a:fillRect/>
          </a:stretch>
        </p:blipFill>
        <p:spPr>
          <a:xfrm>
            <a:off x="5943600" y="4724400"/>
            <a:ext cx="3200400" cy="2133600"/>
          </a:xfrm>
          <a:prstGeom prst="rect">
            <a:avLst/>
          </a:prstGeom>
        </p:spPr>
      </p:pic>
      <p:sp>
        <p:nvSpPr>
          <p:cNvPr id="24" name="Block Arc 23"/>
          <p:cNvSpPr/>
          <p:nvPr/>
        </p:nvSpPr>
        <p:spPr>
          <a:xfrm>
            <a:off x="3429000" y="5334000"/>
            <a:ext cx="2514600" cy="1066800"/>
          </a:xfrm>
          <a:prstGeom prst="blockArc">
            <a:avLst>
              <a:gd name="adj1" fmla="val 11155240"/>
              <a:gd name="adj2" fmla="val 0"/>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Black" pitchFamily="34" charset="0"/>
              </a:rPr>
              <a:t>Fulfillment</a:t>
            </a:r>
            <a:endParaRPr lang="en-US" b="1" dirty="0">
              <a:solidFill>
                <a:schemeClr val="tx1"/>
              </a:solidFill>
              <a:latin typeface="Arial Black" pitchFamily="34" charset="0"/>
            </a:endParaRPr>
          </a:p>
        </p:txBody>
      </p:sp>
      <p:sp>
        <p:nvSpPr>
          <p:cNvPr id="25" name="TextBox 24"/>
          <p:cNvSpPr txBox="1"/>
          <p:nvPr/>
        </p:nvSpPr>
        <p:spPr>
          <a:xfrm rot="1194574">
            <a:off x="705197" y="2493811"/>
            <a:ext cx="1279915" cy="338554"/>
          </a:xfrm>
          <a:prstGeom prst="rect">
            <a:avLst/>
          </a:prstGeom>
          <a:solidFill>
            <a:srgbClr val="FFFF00"/>
          </a:solidFill>
        </p:spPr>
        <p:txBody>
          <a:bodyPr wrap="square" rtlCol="0">
            <a:spAutoFit/>
          </a:bodyPr>
          <a:lstStyle/>
          <a:p>
            <a:r>
              <a:rPr lang="en-US" sz="1600" b="1" dirty="0" smtClean="0"/>
              <a:t>Knowledge</a:t>
            </a:r>
            <a:endParaRPr lang="en-US" sz="1600" b="1" dirty="0"/>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600200"/>
            <a:ext cx="8305800" cy="923330"/>
          </a:xfrm>
          <a:prstGeom prst="rect">
            <a:avLst/>
          </a:prstGeom>
          <a:noFill/>
        </p:spPr>
        <p:txBody>
          <a:bodyPr wrap="square" rtlCol="0">
            <a:spAutoFit/>
          </a:bodyPr>
          <a:lstStyle/>
          <a:p>
            <a:endParaRPr lang="en-US" b="1" dirty="0" smtClean="0"/>
          </a:p>
          <a:p>
            <a:endParaRPr lang="en-US" b="1" dirty="0" smtClean="0"/>
          </a:p>
          <a:p>
            <a:endParaRPr lang="en-US" dirty="0"/>
          </a:p>
        </p:txBody>
      </p:sp>
      <p:sp>
        <p:nvSpPr>
          <p:cNvPr id="12" name="TextBox 11"/>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Introducing the Feasts</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pic>
        <p:nvPicPr>
          <p:cNvPr id="9" name="Picture 8" descr="emmaus.jpg"/>
          <p:cNvPicPr>
            <a:picLocks noChangeAspect="1"/>
          </p:cNvPicPr>
          <p:nvPr/>
        </p:nvPicPr>
        <p:blipFill>
          <a:blip r:embed="rId2" cstate="print"/>
          <a:stretch>
            <a:fillRect/>
          </a:stretch>
        </p:blipFill>
        <p:spPr>
          <a:xfrm>
            <a:off x="0" y="685800"/>
            <a:ext cx="9144000" cy="6172200"/>
          </a:xfrm>
          <a:prstGeom prst="rect">
            <a:avLst/>
          </a:prstGeom>
        </p:spPr>
      </p:pic>
      <p:sp>
        <p:nvSpPr>
          <p:cNvPr id="11" name="Rectangle 10"/>
          <p:cNvSpPr/>
          <p:nvPr/>
        </p:nvSpPr>
        <p:spPr>
          <a:xfrm>
            <a:off x="0" y="4826675"/>
            <a:ext cx="9144000" cy="2031325"/>
          </a:xfrm>
          <a:prstGeom prst="rect">
            <a:avLst/>
          </a:prstGeom>
          <a:solidFill>
            <a:srgbClr val="FFFF00"/>
          </a:solidFill>
        </p:spPr>
        <p:txBody>
          <a:bodyPr wrap="square">
            <a:spAutoFit/>
          </a:bodyPr>
          <a:lstStyle/>
          <a:p>
            <a:r>
              <a:rPr lang="en-US" b="1" dirty="0" smtClean="0">
                <a:latin typeface="Arial Black" pitchFamily="34" charset="0"/>
              </a:rPr>
              <a:t>Luk 24:27  And beginning at Moses and all the prophets, he expounded unto them in all the Scriptures the things concerning himself.</a:t>
            </a:r>
          </a:p>
          <a:p>
            <a:r>
              <a:rPr lang="en-US" dirty="0" smtClean="0">
                <a:latin typeface="Arial Black" pitchFamily="34" charset="0"/>
              </a:rPr>
              <a:t> </a:t>
            </a:r>
          </a:p>
          <a:p>
            <a:r>
              <a:rPr lang="en-US" b="1" dirty="0" smtClean="0">
                <a:latin typeface="Arial Black" pitchFamily="34" charset="0"/>
              </a:rPr>
              <a:t>Luk 24:32  And they said one to another, Did not our heart burn within us, while he talked with us by the way, and while he opened to us the Scriptures? </a:t>
            </a:r>
          </a:p>
          <a:p>
            <a:endParaRPr lang="en-US" dirty="0" smtClean="0"/>
          </a:p>
        </p:txBody>
      </p:sp>
      <p:sp>
        <p:nvSpPr>
          <p:cNvPr id="13" name="Rectangle 12"/>
          <p:cNvSpPr/>
          <p:nvPr/>
        </p:nvSpPr>
        <p:spPr>
          <a:xfrm>
            <a:off x="0" y="609600"/>
            <a:ext cx="9144000" cy="400110"/>
          </a:xfrm>
          <a:prstGeom prst="rect">
            <a:avLst/>
          </a:prstGeom>
          <a:solidFill>
            <a:srgbClr val="FFFF00"/>
          </a:solidFill>
        </p:spPr>
        <p:txBody>
          <a:bodyPr wrap="square">
            <a:spAutoFit/>
          </a:bodyPr>
          <a:lstStyle/>
          <a:p>
            <a:pPr algn="ctr"/>
            <a:r>
              <a:rPr lang="en-US" sz="2000" b="1" u="sng" dirty="0" smtClean="0">
                <a:latin typeface="Arial Black" pitchFamily="34" charset="0"/>
              </a:rPr>
              <a:t>The Feasts of the Lord Reveal our Redemption in Christ</a:t>
            </a:r>
          </a:p>
        </p:txBody>
      </p:sp>
      <p:sp>
        <p:nvSpPr>
          <p:cNvPr id="14" name="TextBox 13"/>
          <p:cNvSpPr txBox="1"/>
          <p:nvPr/>
        </p:nvSpPr>
        <p:spPr>
          <a:xfrm rot="1194574">
            <a:off x="5930947" y="2295414"/>
            <a:ext cx="2352356" cy="338554"/>
          </a:xfrm>
          <a:prstGeom prst="rect">
            <a:avLst/>
          </a:prstGeom>
          <a:solidFill>
            <a:srgbClr val="FFFF00"/>
          </a:solidFill>
        </p:spPr>
        <p:txBody>
          <a:bodyPr wrap="square" rtlCol="0">
            <a:spAutoFit/>
          </a:bodyPr>
          <a:lstStyle/>
          <a:p>
            <a:r>
              <a:rPr lang="en-US" sz="1600" b="1" dirty="0" smtClean="0"/>
              <a:t>Wow that’s Revelation</a:t>
            </a:r>
            <a:endParaRPr lang="en-US" sz="1600" b="1" dirty="0"/>
          </a:p>
        </p:txBody>
      </p:sp>
      <p:sp>
        <p:nvSpPr>
          <p:cNvPr id="15" name="TextBox 14"/>
          <p:cNvSpPr txBox="1"/>
          <p:nvPr/>
        </p:nvSpPr>
        <p:spPr>
          <a:xfrm rot="19883115">
            <a:off x="587162" y="2213991"/>
            <a:ext cx="1694932" cy="338554"/>
          </a:xfrm>
          <a:prstGeom prst="rect">
            <a:avLst/>
          </a:prstGeom>
          <a:solidFill>
            <a:srgbClr val="FFFF00"/>
          </a:solidFill>
        </p:spPr>
        <p:txBody>
          <a:bodyPr wrap="square" rtlCol="0">
            <a:spAutoFit/>
          </a:bodyPr>
          <a:lstStyle/>
          <a:p>
            <a:r>
              <a:rPr lang="en-US" sz="1600" b="1" dirty="0" smtClean="0"/>
              <a:t>Awesome Truth</a:t>
            </a:r>
            <a:endParaRPr lang="en-US" sz="1600" b="1" dirty="0"/>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600200"/>
            <a:ext cx="8305800" cy="923330"/>
          </a:xfrm>
          <a:prstGeom prst="rect">
            <a:avLst/>
          </a:prstGeom>
          <a:noFill/>
        </p:spPr>
        <p:txBody>
          <a:bodyPr wrap="square" rtlCol="0">
            <a:spAutoFit/>
          </a:bodyPr>
          <a:lstStyle/>
          <a:p>
            <a:endParaRPr lang="en-US" b="1" dirty="0" smtClean="0"/>
          </a:p>
          <a:p>
            <a:endParaRPr lang="en-US" b="1" dirty="0" smtClean="0"/>
          </a:p>
          <a:p>
            <a:endParaRPr lang="en-US" dirty="0"/>
          </a:p>
        </p:txBody>
      </p:sp>
      <p:sp>
        <p:nvSpPr>
          <p:cNvPr id="12" name="TextBox 11"/>
          <p:cNvSpPr txBox="1"/>
          <p:nvPr/>
        </p:nvSpPr>
        <p:spPr>
          <a:xfrm>
            <a:off x="0" y="0"/>
            <a:ext cx="9144000" cy="1200329"/>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God gave Israel the </a:t>
            </a:r>
            <a:r>
              <a:rPr lang="en-US" sz="3600" b="1" dirty="0" err="1" smtClean="0">
                <a:ln w="10541" cmpd="sng">
                  <a:solidFill>
                    <a:schemeClr val="accent1">
                      <a:shade val="88000"/>
                      <a:satMod val="110000"/>
                    </a:schemeClr>
                  </a:solidFill>
                  <a:prstDash val="solid"/>
                </a:ln>
                <a:solidFill>
                  <a:srgbClr val="FFFF00"/>
                </a:solidFill>
                <a:latin typeface="Arial Black" pitchFamily="34" charset="0"/>
              </a:rPr>
              <a:t>Mosiac</a:t>
            </a:r>
            <a:r>
              <a:rPr lang="en-US" sz="3600" b="1" dirty="0" smtClean="0">
                <a:ln w="10541" cmpd="sng">
                  <a:solidFill>
                    <a:schemeClr val="accent1">
                      <a:shade val="88000"/>
                      <a:satMod val="110000"/>
                    </a:schemeClr>
                  </a:solidFill>
                  <a:prstDash val="solid"/>
                </a:ln>
                <a:solidFill>
                  <a:srgbClr val="FFFF00"/>
                </a:solidFill>
                <a:latin typeface="Arial Black" pitchFamily="34" charset="0"/>
              </a:rPr>
              <a:t> Law Feasts</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
        <p:nvSpPr>
          <p:cNvPr id="10" name="Rectangle 9"/>
          <p:cNvSpPr/>
          <p:nvPr/>
        </p:nvSpPr>
        <p:spPr>
          <a:xfrm>
            <a:off x="0" y="685800"/>
            <a:ext cx="9144000" cy="1200329"/>
          </a:xfrm>
          <a:prstGeom prst="rect">
            <a:avLst/>
          </a:prstGeom>
          <a:solidFill>
            <a:srgbClr val="FFFF00"/>
          </a:solidFill>
        </p:spPr>
        <p:txBody>
          <a:bodyPr wrap="square">
            <a:spAutoFit/>
          </a:bodyPr>
          <a:lstStyle/>
          <a:p>
            <a:r>
              <a:rPr lang="en-US" dirty="0" smtClean="0">
                <a:latin typeface="Arial Black" pitchFamily="34" charset="0"/>
              </a:rPr>
              <a:t>When God brought Israel out of Egypt </a:t>
            </a:r>
            <a:r>
              <a:rPr lang="en-US" dirty="0" smtClean="0">
                <a:solidFill>
                  <a:srgbClr val="FF0000"/>
                </a:solidFill>
                <a:latin typeface="Arial Black" pitchFamily="34" charset="0"/>
              </a:rPr>
              <a:t>“The House of Bondage” </a:t>
            </a:r>
            <a:r>
              <a:rPr lang="en-US" dirty="0" smtClean="0">
                <a:latin typeface="Arial Black" pitchFamily="34" charset="0"/>
              </a:rPr>
              <a:t>he gave them the complete order of approach to his presence. This order was found in the </a:t>
            </a:r>
            <a:r>
              <a:rPr lang="en-US" dirty="0" smtClean="0">
                <a:solidFill>
                  <a:srgbClr val="FF0000"/>
                </a:solidFill>
                <a:latin typeface="Arial Black" pitchFamily="34" charset="0"/>
              </a:rPr>
              <a:t>Mosiac covenant</a:t>
            </a:r>
            <a:r>
              <a:rPr lang="en-US" dirty="0" smtClean="0">
                <a:latin typeface="Arial Black" pitchFamily="34" charset="0"/>
              </a:rPr>
              <a:t>. At Mt Sinai God brought the people into his covenant relationship. </a:t>
            </a:r>
            <a:r>
              <a:rPr lang="en-US" dirty="0" smtClean="0">
                <a:solidFill>
                  <a:srgbClr val="FF0000"/>
                </a:solidFill>
                <a:latin typeface="Arial Black" pitchFamily="34" charset="0"/>
              </a:rPr>
              <a:t>(The Law was Given on Pentecost)</a:t>
            </a:r>
          </a:p>
        </p:txBody>
      </p:sp>
      <p:pic>
        <p:nvPicPr>
          <p:cNvPr id="9" name="Picture 8" descr="exodus.jpg"/>
          <p:cNvPicPr>
            <a:picLocks noChangeAspect="1"/>
          </p:cNvPicPr>
          <p:nvPr/>
        </p:nvPicPr>
        <p:blipFill>
          <a:blip r:embed="rId2" cstate="print"/>
          <a:stretch>
            <a:fillRect/>
          </a:stretch>
        </p:blipFill>
        <p:spPr>
          <a:xfrm>
            <a:off x="0" y="1905000"/>
            <a:ext cx="2819400" cy="4953000"/>
          </a:xfrm>
          <a:prstGeom prst="rect">
            <a:avLst/>
          </a:prstGeom>
        </p:spPr>
      </p:pic>
      <p:pic>
        <p:nvPicPr>
          <p:cNvPr id="13" name="Picture 12" descr="Mt sinai.jpg"/>
          <p:cNvPicPr>
            <a:picLocks noChangeAspect="1"/>
          </p:cNvPicPr>
          <p:nvPr/>
        </p:nvPicPr>
        <p:blipFill>
          <a:blip r:embed="rId3" cstate="print"/>
          <a:stretch>
            <a:fillRect/>
          </a:stretch>
        </p:blipFill>
        <p:spPr>
          <a:xfrm>
            <a:off x="6096000" y="1905000"/>
            <a:ext cx="3048000" cy="4953000"/>
          </a:xfrm>
          <a:prstGeom prst="rect">
            <a:avLst/>
          </a:prstGeom>
        </p:spPr>
      </p:pic>
      <p:sp>
        <p:nvSpPr>
          <p:cNvPr id="16" name="Rectangle 15"/>
          <p:cNvSpPr/>
          <p:nvPr/>
        </p:nvSpPr>
        <p:spPr>
          <a:xfrm>
            <a:off x="0" y="1828800"/>
            <a:ext cx="9144000" cy="923330"/>
          </a:xfrm>
          <a:prstGeom prst="rect">
            <a:avLst/>
          </a:prstGeom>
          <a:solidFill>
            <a:srgbClr val="FFFF00"/>
          </a:solidFill>
        </p:spPr>
        <p:txBody>
          <a:bodyPr wrap="square">
            <a:spAutoFit/>
          </a:bodyPr>
          <a:lstStyle/>
          <a:p>
            <a:r>
              <a:rPr lang="en-US" b="1" dirty="0" smtClean="0">
                <a:latin typeface="Arial Black" pitchFamily="34" charset="0"/>
              </a:rPr>
              <a:t>Exo 19:1  In the third month, when the children of Israel were gone forth out of the land of Egypt, the same day came they </a:t>
            </a:r>
            <a:r>
              <a:rPr lang="en-US" b="1" i="1" dirty="0" smtClean="0">
                <a:latin typeface="Arial Black" pitchFamily="34" charset="0"/>
              </a:rPr>
              <a:t>into the wilderness of Sinai. </a:t>
            </a:r>
          </a:p>
        </p:txBody>
      </p:sp>
      <p:pic>
        <p:nvPicPr>
          <p:cNvPr id="14" name="Picture 13" descr="moses and the red sea.jpg"/>
          <p:cNvPicPr>
            <a:picLocks noChangeAspect="1"/>
          </p:cNvPicPr>
          <p:nvPr/>
        </p:nvPicPr>
        <p:blipFill>
          <a:blip r:embed="rId4" cstate="print"/>
          <a:stretch>
            <a:fillRect/>
          </a:stretch>
        </p:blipFill>
        <p:spPr>
          <a:xfrm>
            <a:off x="2819400" y="2743200"/>
            <a:ext cx="3276600" cy="4114800"/>
          </a:xfrm>
          <a:prstGeom prst="rect">
            <a:avLst/>
          </a:prstGeom>
        </p:spPr>
      </p:pic>
      <p:sp>
        <p:nvSpPr>
          <p:cNvPr id="15" name="Rectangle 14"/>
          <p:cNvSpPr/>
          <p:nvPr/>
        </p:nvSpPr>
        <p:spPr>
          <a:xfrm rot="10800000" flipV="1">
            <a:off x="6172200" y="6519446"/>
            <a:ext cx="2819400" cy="338554"/>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Feast of Pentecost </a:t>
            </a:r>
          </a:p>
        </p:txBody>
      </p:sp>
      <p:sp>
        <p:nvSpPr>
          <p:cNvPr id="17" name="Rectangle 16"/>
          <p:cNvSpPr/>
          <p:nvPr/>
        </p:nvSpPr>
        <p:spPr>
          <a:xfrm rot="10800000" flipV="1">
            <a:off x="2971800" y="6519446"/>
            <a:ext cx="3048000" cy="338554"/>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Feast of  First Fruits </a:t>
            </a:r>
          </a:p>
        </p:txBody>
      </p:sp>
      <p:sp>
        <p:nvSpPr>
          <p:cNvPr id="18" name="Rectangle 17"/>
          <p:cNvSpPr/>
          <p:nvPr/>
        </p:nvSpPr>
        <p:spPr>
          <a:xfrm rot="10800000" flipV="1">
            <a:off x="0" y="6519446"/>
            <a:ext cx="2819400" cy="338554"/>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Feast of Passover </a:t>
            </a:r>
          </a:p>
        </p:txBody>
      </p:sp>
      <p:sp>
        <p:nvSpPr>
          <p:cNvPr id="19" name="Rectangle 18"/>
          <p:cNvSpPr/>
          <p:nvPr/>
        </p:nvSpPr>
        <p:spPr>
          <a:xfrm rot="10800000" flipV="1">
            <a:off x="6705600" y="2819400"/>
            <a:ext cx="1905000" cy="584775"/>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3</a:t>
            </a:r>
            <a:r>
              <a:rPr lang="en-US" sz="1600" i="1" baseline="30000" dirty="0" smtClean="0">
                <a:solidFill>
                  <a:srgbClr val="FF0000"/>
                </a:solidFill>
                <a:latin typeface="Arial Black" pitchFamily="34" charset="0"/>
              </a:rPr>
              <a:t>rd</a:t>
            </a:r>
            <a:r>
              <a:rPr lang="en-US" sz="1600" i="1" dirty="0" smtClean="0">
                <a:solidFill>
                  <a:srgbClr val="FF0000"/>
                </a:solidFill>
                <a:latin typeface="Arial Black" pitchFamily="34" charset="0"/>
              </a:rPr>
              <a:t> Month 50 Days Later</a:t>
            </a:r>
          </a:p>
        </p:txBody>
      </p:sp>
      <p:sp>
        <p:nvSpPr>
          <p:cNvPr id="21" name="Block Arc 20"/>
          <p:cNvSpPr/>
          <p:nvPr/>
        </p:nvSpPr>
        <p:spPr>
          <a:xfrm>
            <a:off x="5029200" y="2438400"/>
            <a:ext cx="2286000" cy="6858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rot="10800000" flipV="1">
            <a:off x="3886200" y="2772490"/>
            <a:ext cx="1905000" cy="584775"/>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17</a:t>
            </a:r>
            <a:r>
              <a:rPr lang="en-US" sz="1600" i="1" baseline="30000" dirty="0" smtClean="0">
                <a:solidFill>
                  <a:srgbClr val="FF0000"/>
                </a:solidFill>
                <a:latin typeface="Arial Black" pitchFamily="34" charset="0"/>
              </a:rPr>
              <a:t>th</a:t>
            </a:r>
            <a:r>
              <a:rPr lang="en-US" sz="1600" i="1" dirty="0" smtClean="0">
                <a:solidFill>
                  <a:srgbClr val="FF0000"/>
                </a:solidFill>
                <a:latin typeface="Arial Black" pitchFamily="34" charset="0"/>
              </a:rPr>
              <a:t> of Nissan  / April</a:t>
            </a:r>
          </a:p>
        </p:txBody>
      </p:sp>
      <p:sp>
        <p:nvSpPr>
          <p:cNvPr id="23" name="Rectangle 22"/>
          <p:cNvSpPr/>
          <p:nvPr/>
        </p:nvSpPr>
        <p:spPr>
          <a:xfrm rot="10800000" flipV="1">
            <a:off x="457200" y="2819400"/>
            <a:ext cx="1905000" cy="584775"/>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14</a:t>
            </a:r>
            <a:r>
              <a:rPr lang="en-US" sz="1600" i="1" baseline="30000" dirty="0" smtClean="0">
                <a:solidFill>
                  <a:srgbClr val="FF0000"/>
                </a:solidFill>
                <a:latin typeface="Arial Black" pitchFamily="34" charset="0"/>
              </a:rPr>
              <a:t>th</a:t>
            </a:r>
            <a:r>
              <a:rPr lang="en-US" sz="1600" i="1" dirty="0" smtClean="0">
                <a:solidFill>
                  <a:srgbClr val="FF0000"/>
                </a:solidFill>
                <a:latin typeface="Arial Black" pitchFamily="34" charset="0"/>
              </a:rPr>
              <a:t> of Nissan  / April</a:t>
            </a:r>
          </a:p>
        </p:txBody>
      </p:sp>
      <p:sp>
        <p:nvSpPr>
          <p:cNvPr id="24" name="Block Arc 23"/>
          <p:cNvSpPr/>
          <p:nvPr/>
        </p:nvSpPr>
        <p:spPr>
          <a:xfrm rot="10800000">
            <a:off x="1447800" y="3048000"/>
            <a:ext cx="2819400" cy="6858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600200"/>
            <a:ext cx="8305800" cy="923330"/>
          </a:xfrm>
          <a:prstGeom prst="rect">
            <a:avLst/>
          </a:prstGeom>
          <a:noFill/>
        </p:spPr>
        <p:txBody>
          <a:bodyPr wrap="square" rtlCol="0">
            <a:spAutoFit/>
          </a:bodyPr>
          <a:lstStyle/>
          <a:p>
            <a:endParaRPr lang="en-US" b="1" dirty="0" smtClean="0"/>
          </a:p>
          <a:p>
            <a:endParaRPr lang="en-US" b="1" dirty="0" smtClean="0"/>
          </a:p>
          <a:p>
            <a:endParaRPr lang="en-US" dirty="0"/>
          </a:p>
        </p:txBody>
      </p:sp>
      <p:pic>
        <p:nvPicPr>
          <p:cNvPr id="9" name="Picture 8" descr="exodus.jpg"/>
          <p:cNvPicPr>
            <a:picLocks noChangeAspect="1"/>
          </p:cNvPicPr>
          <p:nvPr/>
        </p:nvPicPr>
        <p:blipFill>
          <a:blip r:embed="rId2" cstate="print"/>
          <a:stretch>
            <a:fillRect/>
          </a:stretch>
        </p:blipFill>
        <p:spPr>
          <a:xfrm>
            <a:off x="0" y="2743200"/>
            <a:ext cx="2819400" cy="4114800"/>
          </a:xfrm>
          <a:prstGeom prst="rect">
            <a:avLst/>
          </a:prstGeom>
        </p:spPr>
      </p:pic>
      <p:pic>
        <p:nvPicPr>
          <p:cNvPr id="13" name="Picture 12" descr="Mt sinai.jpg"/>
          <p:cNvPicPr>
            <a:picLocks noChangeAspect="1"/>
          </p:cNvPicPr>
          <p:nvPr/>
        </p:nvPicPr>
        <p:blipFill>
          <a:blip r:embed="rId3" cstate="print"/>
          <a:stretch>
            <a:fillRect/>
          </a:stretch>
        </p:blipFill>
        <p:spPr>
          <a:xfrm>
            <a:off x="6096000" y="2590800"/>
            <a:ext cx="3048000" cy="4267200"/>
          </a:xfrm>
          <a:prstGeom prst="rect">
            <a:avLst/>
          </a:prstGeom>
        </p:spPr>
      </p:pic>
      <p:pic>
        <p:nvPicPr>
          <p:cNvPr id="14" name="Picture 13" descr="moses and the red sea.jpg"/>
          <p:cNvPicPr>
            <a:picLocks noChangeAspect="1"/>
          </p:cNvPicPr>
          <p:nvPr/>
        </p:nvPicPr>
        <p:blipFill>
          <a:blip r:embed="rId4" cstate="print"/>
          <a:stretch>
            <a:fillRect/>
          </a:stretch>
        </p:blipFill>
        <p:spPr>
          <a:xfrm>
            <a:off x="2819400" y="2743200"/>
            <a:ext cx="3276600" cy="4114800"/>
          </a:xfrm>
          <a:prstGeom prst="rect">
            <a:avLst/>
          </a:prstGeom>
        </p:spPr>
      </p:pic>
      <p:sp>
        <p:nvSpPr>
          <p:cNvPr id="11" name="Rectangle 10"/>
          <p:cNvSpPr/>
          <p:nvPr/>
        </p:nvSpPr>
        <p:spPr>
          <a:xfrm>
            <a:off x="0" y="609600"/>
            <a:ext cx="9144000" cy="2308324"/>
          </a:xfrm>
          <a:prstGeom prst="rect">
            <a:avLst/>
          </a:prstGeom>
          <a:solidFill>
            <a:srgbClr val="FFFF00"/>
          </a:solidFill>
        </p:spPr>
        <p:txBody>
          <a:bodyPr wrap="square">
            <a:spAutoFit/>
          </a:bodyPr>
          <a:lstStyle/>
          <a:p>
            <a:r>
              <a:rPr lang="en-US" b="1" dirty="0" smtClean="0">
                <a:latin typeface="Arial Black" pitchFamily="34" charset="0"/>
              </a:rPr>
              <a:t>Exo 19:4  Ye have seen what I did unto the Egyptians, and </a:t>
            </a:r>
            <a:r>
              <a:rPr lang="en-US" b="1" i="1" dirty="0" smtClean="0">
                <a:latin typeface="Arial Black" pitchFamily="34" charset="0"/>
              </a:rPr>
              <a:t>how I bore you on eagles' wings, </a:t>
            </a:r>
            <a:r>
              <a:rPr lang="en-US" b="1" i="1" dirty="0" smtClean="0">
                <a:solidFill>
                  <a:srgbClr val="FF0000"/>
                </a:solidFill>
                <a:latin typeface="Arial Black" pitchFamily="34" charset="0"/>
              </a:rPr>
              <a:t>and brought you unto myself. </a:t>
            </a:r>
          </a:p>
          <a:p>
            <a:r>
              <a:rPr lang="en-US" dirty="0" smtClean="0">
                <a:latin typeface="Arial Black" pitchFamily="34" charset="0"/>
              </a:rPr>
              <a:t>Exo 19:5  Now therefore, if ye will obey my voice indeed, and keep my covenant, then ye shall be a peculiar treasure unto me above all people: for all the earth </a:t>
            </a:r>
            <a:r>
              <a:rPr lang="en-US" i="1" dirty="0" smtClean="0">
                <a:latin typeface="Arial Black" pitchFamily="34" charset="0"/>
              </a:rPr>
              <a:t>is mine: </a:t>
            </a:r>
          </a:p>
          <a:p>
            <a:r>
              <a:rPr lang="en-US" dirty="0" smtClean="0">
                <a:latin typeface="Arial Black" pitchFamily="34" charset="0"/>
              </a:rPr>
              <a:t>Exo 19:6  And ye shall be unto me a </a:t>
            </a:r>
            <a:r>
              <a:rPr lang="en-US" dirty="0" smtClean="0">
                <a:solidFill>
                  <a:srgbClr val="FF0000"/>
                </a:solidFill>
                <a:latin typeface="Arial Black" pitchFamily="34" charset="0"/>
              </a:rPr>
              <a:t>kingdom of priests</a:t>
            </a:r>
            <a:r>
              <a:rPr lang="en-US" dirty="0" smtClean="0">
                <a:latin typeface="Arial Black" pitchFamily="34" charset="0"/>
              </a:rPr>
              <a:t>, and a holy nation. These </a:t>
            </a:r>
            <a:r>
              <a:rPr lang="en-US" i="1" dirty="0" smtClean="0">
                <a:latin typeface="Arial Black" pitchFamily="34" charset="0"/>
              </a:rPr>
              <a:t>are the words which thou shalt speak unto the children of Israel. </a:t>
            </a:r>
          </a:p>
        </p:txBody>
      </p:sp>
      <p:sp>
        <p:nvSpPr>
          <p:cNvPr id="15" name="Rectangle 14"/>
          <p:cNvSpPr/>
          <p:nvPr/>
        </p:nvSpPr>
        <p:spPr>
          <a:xfrm rot="10800000" flipV="1">
            <a:off x="0" y="6519446"/>
            <a:ext cx="2819400" cy="338554"/>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Feast of Passover </a:t>
            </a:r>
          </a:p>
        </p:txBody>
      </p:sp>
      <p:sp>
        <p:nvSpPr>
          <p:cNvPr id="17" name="Rectangle 16"/>
          <p:cNvSpPr/>
          <p:nvPr/>
        </p:nvSpPr>
        <p:spPr>
          <a:xfrm rot="10800000" flipV="1">
            <a:off x="2971800" y="6519446"/>
            <a:ext cx="3048000" cy="338554"/>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Feast of  First Fruits </a:t>
            </a:r>
          </a:p>
        </p:txBody>
      </p:sp>
      <p:sp>
        <p:nvSpPr>
          <p:cNvPr id="18" name="Rectangle 17"/>
          <p:cNvSpPr/>
          <p:nvPr/>
        </p:nvSpPr>
        <p:spPr>
          <a:xfrm rot="10800000" flipV="1">
            <a:off x="6172200" y="6519446"/>
            <a:ext cx="2819400" cy="338554"/>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Feast of Pentecost </a:t>
            </a:r>
          </a:p>
        </p:txBody>
      </p:sp>
      <p:sp>
        <p:nvSpPr>
          <p:cNvPr id="19" name="Rectangle 18"/>
          <p:cNvSpPr/>
          <p:nvPr/>
        </p:nvSpPr>
        <p:spPr>
          <a:xfrm rot="10800000" flipV="1">
            <a:off x="457200" y="3048000"/>
            <a:ext cx="1905000" cy="584775"/>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14</a:t>
            </a:r>
            <a:r>
              <a:rPr lang="en-US" sz="1600" i="1" baseline="30000" dirty="0" smtClean="0">
                <a:solidFill>
                  <a:srgbClr val="FF0000"/>
                </a:solidFill>
                <a:latin typeface="Arial Black" pitchFamily="34" charset="0"/>
              </a:rPr>
              <a:t>th</a:t>
            </a:r>
            <a:r>
              <a:rPr lang="en-US" sz="1600" i="1" dirty="0" smtClean="0">
                <a:solidFill>
                  <a:srgbClr val="FF0000"/>
                </a:solidFill>
                <a:latin typeface="Arial Black" pitchFamily="34" charset="0"/>
              </a:rPr>
              <a:t> of Nissan  / April</a:t>
            </a:r>
          </a:p>
        </p:txBody>
      </p:sp>
      <p:sp>
        <p:nvSpPr>
          <p:cNvPr id="20" name="Rectangle 19"/>
          <p:cNvSpPr/>
          <p:nvPr/>
        </p:nvSpPr>
        <p:spPr>
          <a:xfrm rot="10800000" flipV="1">
            <a:off x="3657600" y="3048000"/>
            <a:ext cx="1905000" cy="584775"/>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17</a:t>
            </a:r>
            <a:r>
              <a:rPr lang="en-US" sz="1600" i="1" baseline="30000" dirty="0" smtClean="0">
                <a:solidFill>
                  <a:srgbClr val="FF0000"/>
                </a:solidFill>
                <a:latin typeface="Arial Black" pitchFamily="34" charset="0"/>
              </a:rPr>
              <a:t>th</a:t>
            </a:r>
            <a:r>
              <a:rPr lang="en-US" sz="1600" i="1" dirty="0" smtClean="0">
                <a:solidFill>
                  <a:srgbClr val="FF0000"/>
                </a:solidFill>
                <a:latin typeface="Arial Black" pitchFamily="34" charset="0"/>
              </a:rPr>
              <a:t> of Nissan  / April</a:t>
            </a:r>
          </a:p>
        </p:txBody>
      </p:sp>
      <p:sp>
        <p:nvSpPr>
          <p:cNvPr id="21" name="Rectangle 20"/>
          <p:cNvSpPr/>
          <p:nvPr/>
        </p:nvSpPr>
        <p:spPr>
          <a:xfrm rot="10800000" flipV="1">
            <a:off x="6705600" y="3048000"/>
            <a:ext cx="1905000" cy="584775"/>
          </a:xfrm>
          <a:prstGeom prst="rect">
            <a:avLst/>
          </a:prstGeom>
          <a:solidFill>
            <a:srgbClr val="FFFF00"/>
          </a:solidFill>
        </p:spPr>
        <p:txBody>
          <a:bodyPr wrap="square">
            <a:spAutoFit/>
          </a:bodyPr>
          <a:lstStyle/>
          <a:p>
            <a:r>
              <a:rPr lang="en-US" sz="1600" i="1" dirty="0" smtClean="0">
                <a:solidFill>
                  <a:srgbClr val="FF0000"/>
                </a:solidFill>
                <a:latin typeface="Arial Black" pitchFamily="34" charset="0"/>
              </a:rPr>
              <a:t>The  3</a:t>
            </a:r>
            <a:r>
              <a:rPr lang="en-US" sz="1600" i="1" baseline="30000" dirty="0" smtClean="0">
                <a:solidFill>
                  <a:srgbClr val="FF0000"/>
                </a:solidFill>
                <a:latin typeface="Arial Black" pitchFamily="34" charset="0"/>
              </a:rPr>
              <a:t>rd</a:t>
            </a:r>
            <a:r>
              <a:rPr lang="en-US" sz="1600" i="1" dirty="0" smtClean="0">
                <a:solidFill>
                  <a:srgbClr val="FF0000"/>
                </a:solidFill>
                <a:latin typeface="Arial Black" pitchFamily="34" charset="0"/>
              </a:rPr>
              <a:t> Month 50 Days Later</a:t>
            </a:r>
          </a:p>
        </p:txBody>
      </p:sp>
      <p:sp>
        <p:nvSpPr>
          <p:cNvPr id="22" name="Block Arc 21"/>
          <p:cNvSpPr/>
          <p:nvPr/>
        </p:nvSpPr>
        <p:spPr>
          <a:xfrm rot="10800000">
            <a:off x="1524000" y="3352800"/>
            <a:ext cx="2819400" cy="6858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lock Arc 22"/>
          <p:cNvSpPr/>
          <p:nvPr/>
        </p:nvSpPr>
        <p:spPr>
          <a:xfrm>
            <a:off x="5029200" y="2667000"/>
            <a:ext cx="2286000" cy="6858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0" y="0"/>
            <a:ext cx="9144000" cy="646331"/>
          </a:xfrm>
          <a:prstGeom prst="rect">
            <a:avLst/>
          </a:prstGeom>
          <a:solidFill>
            <a:srgbClr val="0070C0"/>
          </a:solidFill>
        </p:spPr>
        <p:txBody>
          <a:bodyPr wrap="square" rtlCol="0">
            <a:spAutoFit/>
          </a:bodyPr>
          <a:lstStyle/>
          <a:p>
            <a:pPr algn="ctr"/>
            <a:r>
              <a:rPr lang="en-US" sz="3600" b="1" dirty="0" smtClean="0">
                <a:ln w="10541" cmpd="sng">
                  <a:solidFill>
                    <a:schemeClr val="accent1">
                      <a:shade val="88000"/>
                      <a:satMod val="110000"/>
                    </a:schemeClr>
                  </a:solidFill>
                  <a:prstDash val="solid"/>
                </a:ln>
                <a:solidFill>
                  <a:srgbClr val="FFFF00"/>
                </a:solidFill>
                <a:latin typeface="Arial Black" pitchFamily="34" charset="0"/>
              </a:rPr>
              <a:t>God gave Israel the </a:t>
            </a:r>
            <a:r>
              <a:rPr lang="en-US" sz="3600" b="1" dirty="0" err="1" smtClean="0">
                <a:ln w="10541" cmpd="sng">
                  <a:solidFill>
                    <a:schemeClr val="accent1">
                      <a:shade val="88000"/>
                      <a:satMod val="110000"/>
                    </a:schemeClr>
                  </a:solidFill>
                  <a:prstDash val="solid"/>
                </a:ln>
                <a:solidFill>
                  <a:srgbClr val="FFFF00"/>
                </a:solidFill>
                <a:latin typeface="Arial Black" pitchFamily="34" charset="0"/>
              </a:rPr>
              <a:t>Mosiac</a:t>
            </a:r>
            <a:r>
              <a:rPr lang="en-US" sz="3600" b="1" dirty="0" smtClean="0">
                <a:ln w="10541" cmpd="sng">
                  <a:solidFill>
                    <a:schemeClr val="accent1">
                      <a:shade val="88000"/>
                      <a:satMod val="110000"/>
                    </a:schemeClr>
                  </a:solidFill>
                  <a:prstDash val="solid"/>
                </a:ln>
                <a:solidFill>
                  <a:srgbClr val="FFFF00"/>
                </a:solidFill>
                <a:latin typeface="Arial Black" pitchFamily="34" charset="0"/>
              </a:rPr>
              <a:t> Law</a:t>
            </a:r>
            <a:endParaRPr lang="en-US" sz="3600" b="1" dirty="0">
              <a:ln w="10541" cmpd="sng">
                <a:solidFill>
                  <a:schemeClr val="accent1">
                    <a:shade val="88000"/>
                    <a:satMod val="110000"/>
                  </a:schemeClr>
                </a:solidFill>
                <a:prstDash val="solid"/>
              </a:ln>
              <a:solidFill>
                <a:srgbClr val="FFFF00"/>
              </a:solidFill>
              <a:latin typeface="Arial Black" pitchFamily="34" charset="0"/>
            </a:endParaRPr>
          </a:p>
        </p:txBody>
      </p:sp>
    </p:spTree>
  </p:cSld>
  <p:clrMapOvr>
    <a:masterClrMapping/>
  </p:clrMapOvr>
  <p:transition spd="slow">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975</TotalTime>
  <Words>4882</Words>
  <Application>Microsoft Office PowerPoint</Application>
  <PresentationFormat>On-screen Show (4:3)</PresentationFormat>
  <Paragraphs>371</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Pedreira</dc:creator>
  <cp:lastModifiedBy>jpedreira</cp:lastModifiedBy>
  <cp:revision>148</cp:revision>
  <dcterms:created xsi:type="dcterms:W3CDTF">2011-11-05T15:41:14Z</dcterms:created>
  <dcterms:modified xsi:type="dcterms:W3CDTF">2013-05-31T05:52:34Z</dcterms:modified>
</cp:coreProperties>
</file>