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342" r:id="rId2"/>
    <p:sldId id="327" r:id="rId3"/>
    <p:sldId id="348" r:id="rId4"/>
    <p:sldId id="325" r:id="rId5"/>
    <p:sldId id="328" r:id="rId6"/>
    <p:sldId id="359" r:id="rId7"/>
    <p:sldId id="360" r:id="rId8"/>
    <p:sldId id="363" r:id="rId9"/>
    <p:sldId id="362"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00"/>
    <a:srgbClr val="FF9900"/>
    <a:srgbClr val="FF9933"/>
    <a:srgbClr val="614185"/>
    <a:srgbClr val="CCECFF"/>
    <a:srgbClr val="735F4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52" autoAdjust="0"/>
    <p:restoredTop sz="92636" autoAdjust="0"/>
  </p:normalViewPr>
  <p:slideViewPr>
    <p:cSldViewPr>
      <p:cViewPr>
        <p:scale>
          <a:sx n="80" d="100"/>
          <a:sy n="80" d="100"/>
        </p:scale>
        <p:origin x="-1362" y="-15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BB9B51-E77D-449F-A343-4760968F4F69}" type="datetimeFigureOut">
              <a:rPr lang="en-US" smtClean="0"/>
              <a:pPr/>
              <a:t>1/4/2014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189F0E-CCC0-4807-B4E6-7704499A9F51}"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471385-874E-4407-9BC3-A740A0A330DF}" type="datetimeFigureOut">
              <a:rPr lang="en-US" smtClean="0"/>
              <a:pPr/>
              <a:t>1/4/2014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633441-3C5B-45FE-94DE-DEAEAC700AFF}"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471385-874E-4407-9BC3-A740A0A330DF}" type="datetimeFigureOut">
              <a:rPr lang="en-US" smtClean="0"/>
              <a:pPr/>
              <a:t>1/4/2014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633441-3C5B-45FE-94DE-DEAEAC700AF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471385-874E-4407-9BC3-A740A0A330DF}" type="datetimeFigureOut">
              <a:rPr lang="en-US" smtClean="0"/>
              <a:pPr/>
              <a:t>1/4/2014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633441-3C5B-45FE-94DE-DEAEAC700AFF}"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471385-874E-4407-9BC3-A740A0A330DF}" type="datetimeFigureOut">
              <a:rPr lang="en-US" smtClean="0"/>
              <a:pPr/>
              <a:t>1/4/2014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633441-3C5B-45FE-94DE-DEAEAC700AFF}"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471385-874E-4407-9BC3-A740A0A330DF}" type="datetimeFigureOut">
              <a:rPr lang="en-US" smtClean="0"/>
              <a:pPr/>
              <a:t>1/4/2014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633441-3C5B-45FE-94DE-DEAEAC700AFF}"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471385-874E-4407-9BC3-A740A0A330DF}" type="datetimeFigureOut">
              <a:rPr lang="en-US" smtClean="0"/>
              <a:pPr/>
              <a:t>1/4/2014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B633441-3C5B-45FE-94DE-DEAEAC700AFF}"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471385-874E-4407-9BC3-A740A0A330DF}" type="datetimeFigureOut">
              <a:rPr lang="en-US" smtClean="0"/>
              <a:pPr/>
              <a:t>1/4/2014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B633441-3C5B-45FE-94DE-DEAEAC700AFF}"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471385-874E-4407-9BC3-A740A0A330DF}" type="datetimeFigureOut">
              <a:rPr lang="en-US" smtClean="0"/>
              <a:pPr/>
              <a:t>1/4/2014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B633441-3C5B-45FE-94DE-DEAEAC700AF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471385-874E-4407-9BC3-A740A0A330DF}" type="datetimeFigureOut">
              <a:rPr lang="en-US" smtClean="0"/>
              <a:pPr/>
              <a:t>1/4/2014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B633441-3C5B-45FE-94DE-DEAEAC700AF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471385-874E-4407-9BC3-A740A0A330DF}" type="datetimeFigureOut">
              <a:rPr lang="en-US" smtClean="0"/>
              <a:pPr/>
              <a:t>1/4/2014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B633441-3C5B-45FE-94DE-DEAEAC700AFF}"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471385-874E-4407-9BC3-A740A0A330DF}" type="datetimeFigureOut">
              <a:rPr lang="en-US" smtClean="0"/>
              <a:pPr/>
              <a:t>1/4/2014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B633441-3C5B-45FE-94DE-DEAEAC700AFF}"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471385-874E-4407-9BC3-A740A0A330DF}" type="datetimeFigureOut">
              <a:rPr lang="en-US" smtClean="0"/>
              <a:pPr/>
              <a:t>1/4/2014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633441-3C5B-45FE-94DE-DEAEAC700AFF}"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7.xml"/><Relationship Id="rId5" Type="http://schemas.openxmlformats.org/officeDocument/2006/relationships/image" Target="../media/image14.jpeg"/><Relationship Id="rId4" Type="http://schemas.openxmlformats.org/officeDocument/2006/relationships/image" Target="../media/image13.jpeg"/></Relationships>
</file>

<file path=ppt/slides/_rels/slide7.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7.xml"/><Relationship Id="rId6" Type="http://schemas.openxmlformats.org/officeDocument/2006/relationships/image" Target="../media/image19.jpeg"/><Relationship Id="rId5" Type="http://schemas.openxmlformats.org/officeDocument/2006/relationships/image" Target="../media/image18.jpeg"/><Relationship Id="rId4" Type="http://schemas.openxmlformats.org/officeDocument/2006/relationships/image" Target="../media/image17.jpeg"/></Relationships>
</file>

<file path=ppt/slides/_rels/slide8.xml.rels><?xml version="1.0" encoding="UTF-8" standalone="yes"?>
<Relationships xmlns="http://schemas.openxmlformats.org/package/2006/relationships"><Relationship Id="rId3" Type="http://schemas.openxmlformats.org/officeDocument/2006/relationships/image" Target="../media/image21.jpeg"/><Relationship Id="rId7" Type="http://schemas.openxmlformats.org/officeDocument/2006/relationships/image" Target="../media/image25.jpeg"/><Relationship Id="rId2" Type="http://schemas.openxmlformats.org/officeDocument/2006/relationships/image" Target="../media/image20.jpeg"/><Relationship Id="rId1" Type="http://schemas.openxmlformats.org/officeDocument/2006/relationships/slideLayout" Target="../slideLayouts/slideLayout7.xml"/><Relationship Id="rId6" Type="http://schemas.openxmlformats.org/officeDocument/2006/relationships/image" Target="../media/image24.jpeg"/><Relationship Id="rId5" Type="http://schemas.openxmlformats.org/officeDocument/2006/relationships/image" Target="../media/image23.jpeg"/><Relationship Id="rId4" Type="http://schemas.openxmlformats.org/officeDocument/2006/relationships/image" Target="../media/image22.jpeg"/></Relationships>
</file>

<file path=ppt/slides/_rels/slide9.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0"/>
            <a:ext cx="9144000" cy="830997"/>
          </a:xfrm>
          <a:prstGeom prst="rect">
            <a:avLst/>
          </a:prstGeom>
          <a:solidFill>
            <a:schemeClr val="tx2">
              <a:lumMod val="60000"/>
              <a:lumOff val="40000"/>
            </a:schemeClr>
          </a:solidFill>
          <a:ln w="57150">
            <a:solidFill>
              <a:srgbClr val="0070C0"/>
            </a:solidFill>
          </a:ln>
        </p:spPr>
        <p:txBody>
          <a:bodyPr wrap="square" lIns="91440" tIns="45720" rIns="91440" bIns="45720">
            <a:spAutoFit/>
            <a:scene3d>
              <a:camera prst="obliqueBottomLeft"/>
              <a:lightRig rig="threePt" dir="t"/>
            </a:scene3d>
            <a:sp3d extrusionH="57150">
              <a:bevelT h="50800"/>
            </a:sp3d>
          </a:bodyPr>
          <a:lstStyle/>
          <a:p>
            <a:pPr algn="ctr"/>
            <a:r>
              <a:rPr lang="en-US" sz="4800" b="1" dirty="0" smtClean="0">
                <a:ln w="57150" cmpd="sng">
                  <a:solidFill>
                    <a:srgbClr val="FFFF00"/>
                  </a:solidFill>
                  <a:prstDash val="solid"/>
                  <a:miter lim="800000"/>
                </a:ln>
                <a:solidFill>
                  <a:srgbClr val="CC9900"/>
                </a:solidFill>
                <a:effectLst>
                  <a:glow rad="228600">
                    <a:schemeClr val="accent6">
                      <a:satMod val="175000"/>
                      <a:alpha val="40000"/>
                    </a:schemeClr>
                  </a:glow>
                </a:effectLst>
              </a:rPr>
              <a:t>Fasting</a:t>
            </a:r>
            <a:r>
              <a:rPr lang="en-US" sz="4800" b="1" dirty="0" smtClean="0">
                <a:ln w="57150" cmpd="sng">
                  <a:solidFill>
                    <a:srgbClr val="CC9900"/>
                  </a:solidFill>
                  <a:prstDash val="solid"/>
                  <a:miter lim="800000"/>
                </a:ln>
                <a:solidFill>
                  <a:srgbClr val="CC9900"/>
                </a:solidFill>
                <a:effectLst>
                  <a:glow rad="228600">
                    <a:schemeClr val="accent6">
                      <a:satMod val="175000"/>
                      <a:alpha val="40000"/>
                    </a:schemeClr>
                  </a:glow>
                </a:effectLst>
              </a:rPr>
              <a:t> </a:t>
            </a:r>
            <a:endParaRPr lang="en-US" sz="4800" b="1" cap="none" spc="0" dirty="0">
              <a:ln w="57150" cmpd="sng">
                <a:solidFill>
                  <a:srgbClr val="CC9900"/>
                </a:solidFill>
                <a:prstDash val="solid"/>
                <a:miter lim="800000"/>
              </a:ln>
              <a:solidFill>
                <a:srgbClr val="CC9900"/>
              </a:solidFill>
              <a:effectLst>
                <a:glow rad="228600">
                  <a:schemeClr val="accent6">
                    <a:satMod val="175000"/>
                    <a:alpha val="40000"/>
                  </a:schemeClr>
                </a:glow>
              </a:effectLst>
            </a:endParaRPr>
          </a:p>
        </p:txBody>
      </p:sp>
      <p:sp>
        <p:nvSpPr>
          <p:cNvPr id="31745" name="Rectangle 1"/>
          <p:cNvSpPr>
            <a:spLocks noChangeArrowheads="1"/>
          </p:cNvSpPr>
          <p:nvPr/>
        </p:nvSpPr>
        <p:spPr bwMode="auto">
          <a:xfrm>
            <a:off x="0" y="1905000"/>
            <a:ext cx="9144000" cy="954107"/>
          </a:xfrm>
          <a:prstGeom prst="rect">
            <a:avLst/>
          </a:prstGeom>
          <a:solidFill>
            <a:srgbClr val="FFFF00"/>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0000"/>
                </a:solidFill>
                <a:effectLst/>
                <a:ea typeface="Calibri" pitchFamily="34" charset="0"/>
                <a:cs typeface="Georgia" pitchFamily="18" charset="0"/>
              </a:rPr>
              <a:t>T</a:t>
            </a:r>
            <a:r>
              <a:rPr kumimoji="0" lang="en-US" sz="1600" b="1" i="0" u="none" strike="noStrike" cap="none" normalizeH="0" baseline="0" dirty="0" smtClean="0">
                <a:ln>
                  <a:noFill/>
                </a:ln>
                <a:solidFill>
                  <a:srgbClr val="000000"/>
                </a:solidFill>
                <a:effectLst/>
                <a:latin typeface="Arial Black" pitchFamily="34" charset="0"/>
                <a:ea typeface="Calibri" pitchFamily="34" charset="0"/>
                <a:cs typeface="Georgia" pitchFamily="18" charset="0"/>
              </a:rPr>
              <a:t>he word Disciple in the Greek is </a:t>
            </a:r>
            <a:r>
              <a:rPr kumimoji="0" lang="en-US" sz="1600" b="0" i="0" u="none" strike="noStrike" cap="none" normalizeH="0" baseline="0" dirty="0" smtClean="0">
                <a:ln>
                  <a:noFill/>
                </a:ln>
                <a:solidFill>
                  <a:schemeClr val="tx1"/>
                </a:solidFill>
                <a:effectLst/>
                <a:latin typeface="Arial Black" pitchFamily="34" charset="0"/>
                <a:ea typeface="Calibri" pitchFamily="34" charset="0"/>
                <a:cs typeface="Times New Roman" pitchFamily="18" charset="0"/>
              </a:rPr>
              <a:t>-</a:t>
            </a:r>
            <a:r>
              <a:rPr kumimoji="0" lang="en-US" sz="1600" b="1" i="0" u="none" strike="noStrike" cap="none" normalizeH="0" baseline="0" dirty="0" smtClean="0">
                <a:ln>
                  <a:noFill/>
                </a:ln>
                <a:solidFill>
                  <a:srgbClr val="0000FF"/>
                </a:solidFill>
                <a:effectLst/>
                <a:latin typeface="Arial Black" pitchFamily="34" charset="0"/>
                <a:ea typeface="Calibri" pitchFamily="34" charset="0"/>
                <a:cs typeface="Times New Roman" pitchFamily="18" charset="0"/>
              </a:rPr>
              <a:t>mathetes</a:t>
            </a:r>
            <a:r>
              <a:rPr kumimoji="0" lang="en-US" sz="1600" b="0" i="0" u="none" strike="noStrike" cap="none" normalizeH="0" baseline="0" dirty="0" smtClean="0">
                <a:ln>
                  <a:noFill/>
                </a:ln>
                <a:solidFill>
                  <a:schemeClr val="tx1"/>
                </a:solidFill>
                <a:effectLst/>
                <a:latin typeface="Arial Black" pitchFamily="34" charset="0"/>
                <a:ea typeface="Calibri" pitchFamily="34" charset="0"/>
                <a:cs typeface="Times New Roman" pitchFamily="18" charset="0"/>
              </a:rPr>
              <a:t> (manthano); a </a:t>
            </a:r>
            <a:r>
              <a:rPr kumimoji="0" lang="en-US" sz="1600" b="0" i="1" u="none" strike="noStrike" cap="none" normalizeH="0" baseline="0" dirty="0" smtClean="0">
                <a:ln>
                  <a:noFill/>
                </a:ln>
                <a:solidFill>
                  <a:schemeClr val="tx1"/>
                </a:solidFill>
                <a:effectLst/>
                <a:latin typeface="Arial Black" pitchFamily="34" charset="0"/>
                <a:ea typeface="Calibri" pitchFamily="34" charset="0"/>
                <a:cs typeface="Times New Roman" pitchFamily="18" charset="0"/>
              </a:rPr>
              <a:t>learner</a:t>
            </a:r>
            <a:r>
              <a:rPr kumimoji="0" lang="en-US" sz="1600" b="0" i="0" u="none" strike="noStrike" cap="none" normalizeH="0" baseline="0" dirty="0" smtClean="0">
                <a:ln>
                  <a:noFill/>
                </a:ln>
                <a:solidFill>
                  <a:schemeClr val="tx1"/>
                </a:solidFill>
                <a:effectLst/>
                <a:latin typeface="Arial Black" pitchFamily="34" charset="0"/>
                <a:ea typeface="Calibri" pitchFamily="34" charset="0"/>
                <a:cs typeface="Times New Roman" pitchFamily="18" charset="0"/>
              </a:rPr>
              <a:t>, i.e. </a:t>
            </a:r>
            <a:r>
              <a:rPr kumimoji="0" lang="en-US" sz="1600" b="0" i="1" u="none" strike="noStrike" cap="none" normalizeH="0" baseline="0" dirty="0" smtClean="0">
                <a:ln>
                  <a:noFill/>
                </a:ln>
                <a:solidFill>
                  <a:schemeClr val="tx1"/>
                </a:solidFill>
                <a:effectLst/>
                <a:latin typeface="Arial Black" pitchFamily="34" charset="0"/>
                <a:ea typeface="Calibri" pitchFamily="34" charset="0"/>
                <a:cs typeface="Times New Roman" pitchFamily="18" charset="0"/>
              </a:rPr>
              <a:t>pupil</a:t>
            </a:r>
            <a:r>
              <a:rPr kumimoji="0" lang="en-US" sz="1600" b="0" i="0" u="none" strike="noStrike" cap="none" normalizeH="0" baseline="0" dirty="0" smtClean="0">
                <a:ln>
                  <a:noFill/>
                </a:ln>
                <a:solidFill>
                  <a:schemeClr val="tx1"/>
                </a:solidFill>
                <a:effectLst/>
                <a:latin typeface="Arial Black" pitchFamily="34" charset="0"/>
                <a:ea typeface="Calibri" pitchFamily="34" charset="0"/>
                <a:cs typeface="Times New Roman" pitchFamily="18" charset="0"/>
              </a:rPr>
              <a:t> :- disciple. </a:t>
            </a:r>
            <a:r>
              <a:rPr kumimoji="0" lang="en-US" sz="1600" b="1" i="0" u="none" strike="noStrike" cap="none" normalizeH="0" baseline="0" dirty="0" smtClean="0">
                <a:ln>
                  <a:noFill/>
                </a:ln>
                <a:solidFill>
                  <a:srgbClr val="0000FF"/>
                </a:solidFill>
                <a:effectLst/>
                <a:latin typeface="Arial Black" pitchFamily="34" charset="0"/>
                <a:ea typeface="Calibri" pitchFamily="34" charset="0"/>
                <a:cs typeface="Times New Roman" pitchFamily="18" charset="0"/>
              </a:rPr>
              <a:t>matheteuo</a:t>
            </a:r>
            <a:r>
              <a:rPr kumimoji="0" lang="en-US" sz="1600" b="0" i="0" u="none" strike="noStrike" cap="none" normalizeH="0" baseline="0" dirty="0" smtClean="0">
                <a:ln>
                  <a:noFill/>
                </a:ln>
                <a:solidFill>
                  <a:schemeClr val="tx1"/>
                </a:solidFill>
                <a:effectLst/>
                <a:latin typeface="Arial Black" pitchFamily="34" charset="0"/>
                <a:ea typeface="Calibri" pitchFamily="34" charset="0"/>
                <a:cs typeface="Times New Roman" pitchFamily="18" charset="0"/>
              </a:rPr>
              <a:t> (mathetes); to </a:t>
            </a:r>
            <a:r>
              <a:rPr kumimoji="0" lang="en-US" sz="1600" b="0" i="1" u="none" strike="noStrike" cap="none" normalizeH="0" baseline="0" dirty="0" smtClean="0">
                <a:ln>
                  <a:noFill/>
                </a:ln>
                <a:solidFill>
                  <a:schemeClr val="tx1"/>
                </a:solidFill>
                <a:effectLst/>
                <a:latin typeface="Arial Black" pitchFamily="34" charset="0"/>
                <a:ea typeface="Calibri" pitchFamily="34" charset="0"/>
                <a:cs typeface="Times New Roman" pitchFamily="18" charset="0"/>
              </a:rPr>
              <a:t>become a pupil</a:t>
            </a:r>
            <a:r>
              <a:rPr kumimoji="0" lang="en-US" sz="1600" b="0" i="0" u="none" strike="noStrike" cap="none" normalizeH="0" baseline="0" dirty="0" smtClean="0">
                <a:ln>
                  <a:noFill/>
                </a:ln>
                <a:solidFill>
                  <a:schemeClr val="tx1"/>
                </a:solidFill>
                <a:effectLst/>
                <a:latin typeface="Arial Black" pitchFamily="34" charset="0"/>
                <a:ea typeface="Calibri" pitchFamily="34" charset="0"/>
                <a:cs typeface="Times New Roman" pitchFamily="18" charset="0"/>
              </a:rPr>
              <a:t>; to </a:t>
            </a:r>
            <a:r>
              <a:rPr kumimoji="0" lang="en-US" sz="1600" b="0" i="1" u="none" strike="noStrike" cap="none" normalizeH="0" baseline="0" dirty="0" smtClean="0">
                <a:ln>
                  <a:noFill/>
                </a:ln>
                <a:solidFill>
                  <a:schemeClr val="tx1"/>
                </a:solidFill>
                <a:effectLst/>
                <a:latin typeface="Arial Black" pitchFamily="34" charset="0"/>
                <a:ea typeface="Calibri" pitchFamily="34" charset="0"/>
                <a:cs typeface="Times New Roman" pitchFamily="18" charset="0"/>
              </a:rPr>
              <a:t>disciple</a:t>
            </a:r>
            <a:r>
              <a:rPr kumimoji="0" lang="en-US" sz="1600" b="0" i="0" u="none" strike="noStrike" cap="none" normalizeH="0" baseline="0" dirty="0" smtClean="0">
                <a:ln>
                  <a:noFill/>
                </a:ln>
                <a:solidFill>
                  <a:schemeClr val="tx1"/>
                </a:solidFill>
                <a:effectLst/>
                <a:latin typeface="Arial Black" pitchFamily="34" charset="0"/>
                <a:ea typeface="Calibri" pitchFamily="34" charset="0"/>
                <a:cs typeface="Times New Roman" pitchFamily="18" charset="0"/>
              </a:rPr>
              <a:t>, i.e. enroll as scholar :- be disciple, instruct, teach. </a:t>
            </a:r>
            <a:endParaRPr kumimoji="0" lang="en-US" sz="1600" b="0" i="0" u="none" strike="noStrike" cap="none" normalizeH="0" baseline="0" dirty="0" smtClean="0">
              <a:ln>
                <a:noFill/>
              </a:ln>
              <a:solidFill>
                <a:schemeClr val="tx1"/>
              </a:solidFill>
              <a:effectLst/>
              <a:latin typeface="Arial Black" pitchFamily="34" charset="0"/>
              <a:cs typeface="Arial" pitchFamily="34" charset="0"/>
            </a:endParaRPr>
          </a:p>
        </p:txBody>
      </p:sp>
      <p:sp>
        <p:nvSpPr>
          <p:cNvPr id="13" name="Rectangle 12"/>
          <p:cNvSpPr/>
          <p:nvPr/>
        </p:nvSpPr>
        <p:spPr>
          <a:xfrm>
            <a:off x="0" y="838200"/>
            <a:ext cx="9144000" cy="1077218"/>
          </a:xfrm>
          <a:prstGeom prst="rect">
            <a:avLst/>
          </a:prstGeom>
          <a:solidFill>
            <a:srgbClr val="FFFF00"/>
          </a:solid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kumimoji="0" lang="en-US" sz="3200" b="1" i="0" u="none" strike="noStrike" cap="none" spc="50" normalizeH="0" baseline="0" dirty="0" smtClean="0">
                <a:ln w="11430"/>
                <a:solidFill>
                  <a:srgbClr val="FF0000"/>
                </a:solidFill>
                <a:effectLst>
                  <a:outerShdw blurRad="76200" dist="50800" dir="5400000" algn="tl" rotWithShape="0">
                    <a:srgbClr val="000000">
                      <a:alpha val="65000"/>
                    </a:srgbClr>
                  </a:outerShdw>
                </a:effectLst>
                <a:ea typeface="Calibri" pitchFamily="34" charset="0"/>
                <a:cs typeface="Georgia" pitchFamily="18" charset="0"/>
              </a:rPr>
              <a:t>The Lord has called every Believer to become disciples of Jesus Christ</a:t>
            </a:r>
            <a:endParaRPr lang="en-US" sz="3200" b="1" cap="none" spc="50" dirty="0">
              <a:ln w="11430"/>
              <a:solidFill>
                <a:srgbClr val="FF0000"/>
              </a:solidFill>
              <a:effectLst>
                <a:outerShdw blurRad="76200" dist="50800" dir="5400000" algn="tl" rotWithShape="0">
                  <a:srgbClr val="000000">
                    <a:alpha val="65000"/>
                  </a:srgbClr>
                </a:outerShdw>
              </a:effectLst>
            </a:endParaRPr>
          </a:p>
        </p:txBody>
      </p:sp>
      <p:pic>
        <p:nvPicPr>
          <p:cNvPr id="14" name="Picture 13" descr="teacher with blackboard.jpg"/>
          <p:cNvPicPr>
            <a:picLocks noChangeAspect="1"/>
          </p:cNvPicPr>
          <p:nvPr/>
        </p:nvPicPr>
        <p:blipFill>
          <a:blip r:embed="rId2" cstate="print"/>
          <a:stretch>
            <a:fillRect/>
          </a:stretch>
        </p:blipFill>
        <p:spPr>
          <a:xfrm>
            <a:off x="0" y="2895600"/>
            <a:ext cx="9144000" cy="3962400"/>
          </a:xfrm>
          <a:prstGeom prst="rect">
            <a:avLst/>
          </a:prstGeom>
        </p:spPr>
      </p:pic>
      <p:sp>
        <p:nvSpPr>
          <p:cNvPr id="16" name="Rectangle 15"/>
          <p:cNvSpPr/>
          <p:nvPr/>
        </p:nvSpPr>
        <p:spPr>
          <a:xfrm>
            <a:off x="3657600" y="3429000"/>
            <a:ext cx="5105400" cy="2585323"/>
          </a:xfrm>
          <a:prstGeom prst="rect">
            <a:avLst/>
          </a:prstGeom>
          <a:noFill/>
        </p:spPr>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n-US" sz="5400" b="1" cap="none" spc="150" dirty="0" smtClean="0">
                <a:ln w="11430"/>
                <a:solidFill>
                  <a:srgbClr val="F8F8F8"/>
                </a:solidFill>
                <a:effectLst>
                  <a:outerShdw blurRad="25400" algn="tl" rotWithShape="0">
                    <a:srgbClr val="000000">
                      <a:alpha val="43000"/>
                    </a:srgbClr>
                  </a:outerShdw>
                </a:effectLst>
                <a:latin typeface="Amazone BT" pitchFamily="66" charset="0"/>
              </a:rPr>
              <a:t>Fasting is Part of Being a Disciple</a:t>
            </a:r>
          </a:p>
          <a:p>
            <a:pPr algn="ctr"/>
            <a:r>
              <a:rPr lang="en-US" sz="5400" b="1" spc="150" dirty="0" smtClean="0">
                <a:ln w="11430"/>
                <a:solidFill>
                  <a:srgbClr val="F8F8F8"/>
                </a:solidFill>
                <a:effectLst>
                  <a:outerShdw blurRad="25400" algn="tl" rotWithShape="0">
                    <a:srgbClr val="000000">
                      <a:alpha val="43000"/>
                    </a:srgbClr>
                  </a:outerShdw>
                </a:effectLst>
                <a:latin typeface="Amazone BT" pitchFamily="66" charset="0"/>
              </a:rPr>
              <a:t>Jan 6 –Jan 27th</a:t>
            </a:r>
            <a:endParaRPr lang="en-US" sz="5400" b="1" cap="none" spc="150" dirty="0">
              <a:ln w="11430"/>
              <a:solidFill>
                <a:srgbClr val="F8F8F8"/>
              </a:solidFill>
              <a:effectLst>
                <a:outerShdw blurRad="25400" algn="tl" rotWithShape="0">
                  <a:srgbClr val="000000">
                    <a:alpha val="43000"/>
                  </a:srgbClr>
                </a:outerShdw>
              </a:effectLst>
              <a:latin typeface="Amazone BT" pitchFamily="66" charset="0"/>
            </a:endParaRPr>
          </a:p>
        </p:txBody>
      </p:sp>
    </p:spTree>
  </p:cSld>
  <p:clrMapOvr>
    <a:masterClrMapping/>
  </p:clrMapOvr>
  <p:transition spd="slow">
    <p:plus/>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9" name="Picture 3" descr="http://s3.amazonaws.com/z90/d7563d332436cc96671be5ed9979147fx.png"/>
          <p:cNvPicPr>
            <a:picLocks noChangeAspect="1" noChangeArrowheads="1"/>
          </p:cNvPicPr>
          <p:nvPr/>
        </p:nvPicPr>
        <p:blipFill>
          <a:blip r:embed="rId2"/>
          <a:srcRect/>
          <a:stretch>
            <a:fillRect/>
          </a:stretch>
        </p:blipFill>
        <p:spPr bwMode="auto">
          <a:xfrm>
            <a:off x="155575" y="-136525"/>
            <a:ext cx="9525" cy="9525"/>
          </a:xfrm>
          <a:prstGeom prst="rect">
            <a:avLst/>
          </a:prstGeom>
          <a:noFill/>
        </p:spPr>
      </p:pic>
      <p:pic>
        <p:nvPicPr>
          <p:cNvPr id="14341" name="Picture 5" descr="http://s3.amazonaws.com/z90/d7563d332436cc96671be5ed9979147fx.png"/>
          <p:cNvPicPr>
            <a:picLocks noChangeAspect="1" noChangeArrowheads="1"/>
          </p:cNvPicPr>
          <p:nvPr/>
        </p:nvPicPr>
        <p:blipFill>
          <a:blip r:embed="rId2"/>
          <a:srcRect/>
          <a:stretch>
            <a:fillRect/>
          </a:stretch>
        </p:blipFill>
        <p:spPr bwMode="auto">
          <a:xfrm>
            <a:off x="155575" y="-136525"/>
            <a:ext cx="9525" cy="9525"/>
          </a:xfrm>
          <a:prstGeom prst="rect">
            <a:avLst/>
          </a:prstGeom>
          <a:noFill/>
        </p:spPr>
      </p:pic>
      <p:pic>
        <p:nvPicPr>
          <p:cNvPr id="32770" name="Picture 2" descr="http://s3.amazonaws.com/z90/d7563d332436cc96671be5ed9979147fx.png"/>
          <p:cNvPicPr>
            <a:picLocks noChangeAspect="1" noChangeArrowheads="1"/>
          </p:cNvPicPr>
          <p:nvPr/>
        </p:nvPicPr>
        <p:blipFill>
          <a:blip r:embed="rId2"/>
          <a:srcRect/>
          <a:stretch>
            <a:fillRect/>
          </a:stretch>
        </p:blipFill>
        <p:spPr bwMode="auto">
          <a:xfrm>
            <a:off x="155575" y="-136525"/>
            <a:ext cx="9525" cy="9525"/>
          </a:xfrm>
          <a:prstGeom prst="rect">
            <a:avLst/>
          </a:prstGeom>
          <a:noFill/>
        </p:spPr>
      </p:pic>
      <p:pic>
        <p:nvPicPr>
          <p:cNvPr id="32772" name="Picture 4" descr="http://s3.amazonaws.com/z90/d7563d332436cc96671be5ed9979147fx.png"/>
          <p:cNvPicPr>
            <a:picLocks noChangeAspect="1" noChangeArrowheads="1"/>
          </p:cNvPicPr>
          <p:nvPr/>
        </p:nvPicPr>
        <p:blipFill>
          <a:blip r:embed="rId2"/>
          <a:srcRect/>
          <a:stretch>
            <a:fillRect/>
          </a:stretch>
        </p:blipFill>
        <p:spPr bwMode="auto">
          <a:xfrm>
            <a:off x="155575" y="-136525"/>
            <a:ext cx="9525" cy="9525"/>
          </a:xfrm>
          <a:prstGeom prst="rect">
            <a:avLst/>
          </a:prstGeom>
          <a:noFill/>
        </p:spPr>
      </p:pic>
      <p:pic>
        <p:nvPicPr>
          <p:cNvPr id="32776" name="Picture 8" descr="http://s3.amazonaws.com/z90/d7563d332436cc96671be5ed9979147fx.png"/>
          <p:cNvPicPr>
            <a:picLocks noChangeAspect="1" noChangeArrowheads="1"/>
          </p:cNvPicPr>
          <p:nvPr/>
        </p:nvPicPr>
        <p:blipFill>
          <a:blip r:embed="rId2"/>
          <a:srcRect/>
          <a:stretch>
            <a:fillRect/>
          </a:stretch>
        </p:blipFill>
        <p:spPr bwMode="auto">
          <a:xfrm>
            <a:off x="155575" y="-136525"/>
            <a:ext cx="9525" cy="9525"/>
          </a:xfrm>
          <a:prstGeom prst="rect">
            <a:avLst/>
          </a:prstGeom>
          <a:noFill/>
        </p:spPr>
      </p:pic>
      <p:pic>
        <p:nvPicPr>
          <p:cNvPr id="32778" name="Picture 10" descr="http://s3.amazonaws.com/z90/d7563d332436cc96671be5ed9979147fx.png"/>
          <p:cNvPicPr>
            <a:picLocks noChangeAspect="1" noChangeArrowheads="1"/>
          </p:cNvPicPr>
          <p:nvPr/>
        </p:nvPicPr>
        <p:blipFill>
          <a:blip r:embed="rId2"/>
          <a:srcRect/>
          <a:stretch>
            <a:fillRect/>
          </a:stretch>
        </p:blipFill>
        <p:spPr bwMode="auto">
          <a:xfrm>
            <a:off x="155575" y="-136525"/>
            <a:ext cx="9525" cy="9525"/>
          </a:xfrm>
          <a:prstGeom prst="rect">
            <a:avLst/>
          </a:prstGeom>
          <a:noFill/>
        </p:spPr>
      </p:pic>
      <p:sp>
        <p:nvSpPr>
          <p:cNvPr id="16" name="Rectangle 15"/>
          <p:cNvSpPr/>
          <p:nvPr/>
        </p:nvSpPr>
        <p:spPr>
          <a:xfrm>
            <a:off x="0" y="0"/>
            <a:ext cx="9144000" cy="830997"/>
          </a:xfrm>
          <a:prstGeom prst="rect">
            <a:avLst/>
          </a:prstGeom>
          <a:solidFill>
            <a:schemeClr val="tx2">
              <a:lumMod val="60000"/>
              <a:lumOff val="40000"/>
            </a:schemeClr>
          </a:solidFill>
          <a:ln w="57150">
            <a:solidFill>
              <a:srgbClr val="0070C0"/>
            </a:solidFill>
          </a:ln>
        </p:spPr>
        <p:txBody>
          <a:bodyPr wrap="square" lIns="91440" tIns="45720" rIns="91440" bIns="45720">
            <a:spAutoFit/>
            <a:scene3d>
              <a:camera prst="obliqueBottomLeft"/>
              <a:lightRig rig="threePt" dir="t"/>
            </a:scene3d>
            <a:sp3d extrusionH="57150">
              <a:bevelT h="50800"/>
            </a:sp3d>
          </a:bodyPr>
          <a:lstStyle/>
          <a:p>
            <a:pPr algn="ctr"/>
            <a:r>
              <a:rPr lang="en-US" sz="4800" b="1" dirty="0" smtClean="0">
                <a:ln w="57150" cmpd="sng">
                  <a:solidFill>
                    <a:srgbClr val="FFFF00"/>
                  </a:solidFill>
                  <a:prstDash val="solid"/>
                  <a:miter lim="800000"/>
                </a:ln>
                <a:solidFill>
                  <a:srgbClr val="CC9900"/>
                </a:solidFill>
                <a:effectLst>
                  <a:glow rad="228600">
                    <a:schemeClr val="accent6">
                      <a:satMod val="175000"/>
                      <a:alpha val="40000"/>
                    </a:schemeClr>
                  </a:glow>
                </a:effectLst>
              </a:rPr>
              <a:t>Fasting</a:t>
            </a:r>
            <a:r>
              <a:rPr lang="en-US" sz="4800" b="1" dirty="0" smtClean="0">
                <a:ln w="57150" cmpd="sng">
                  <a:solidFill>
                    <a:srgbClr val="CC9900"/>
                  </a:solidFill>
                  <a:prstDash val="solid"/>
                  <a:miter lim="800000"/>
                </a:ln>
                <a:solidFill>
                  <a:srgbClr val="CC9900"/>
                </a:solidFill>
                <a:effectLst>
                  <a:glow rad="228600">
                    <a:schemeClr val="accent6">
                      <a:satMod val="175000"/>
                      <a:alpha val="40000"/>
                    </a:schemeClr>
                  </a:glow>
                </a:effectLst>
              </a:rPr>
              <a:t> </a:t>
            </a:r>
            <a:endParaRPr lang="en-US" sz="4800" b="1" cap="none" spc="0" dirty="0">
              <a:ln w="57150" cmpd="sng">
                <a:solidFill>
                  <a:srgbClr val="CC9900"/>
                </a:solidFill>
                <a:prstDash val="solid"/>
                <a:miter lim="800000"/>
              </a:ln>
              <a:solidFill>
                <a:srgbClr val="CC9900"/>
              </a:solidFill>
              <a:effectLst>
                <a:glow rad="228600">
                  <a:schemeClr val="accent6">
                    <a:satMod val="175000"/>
                    <a:alpha val="40000"/>
                  </a:schemeClr>
                </a:glow>
              </a:effectLst>
            </a:endParaRPr>
          </a:p>
        </p:txBody>
      </p:sp>
      <p:sp>
        <p:nvSpPr>
          <p:cNvPr id="18" name="Rectangle 17"/>
          <p:cNvSpPr/>
          <p:nvPr/>
        </p:nvSpPr>
        <p:spPr>
          <a:xfrm>
            <a:off x="0" y="838200"/>
            <a:ext cx="9144000" cy="1815882"/>
          </a:xfrm>
          <a:prstGeom prst="rect">
            <a:avLst/>
          </a:prstGeom>
          <a:solidFill>
            <a:srgbClr val="FFFF00"/>
          </a:solid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spc="0"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Comic Sans MS" pitchFamily="66" charset="0"/>
                <a:ea typeface="Calibri" pitchFamily="34" charset="0"/>
                <a:cs typeface="Times New Roman" pitchFamily="18" charset="0"/>
              </a:rPr>
              <a:t>The Bible records many different circumstances, types and length of fasts.</a:t>
            </a:r>
          </a:p>
          <a:p>
            <a:pPr algn="ctr" fontAlgn="base">
              <a:spcBef>
                <a:spcPct val="0"/>
              </a:spcBef>
              <a:spcAft>
                <a:spcPct val="0"/>
              </a:spcAft>
            </a:pPr>
            <a:r>
              <a:rPr lang="en-US" sz="28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There are 3 Types of Fast in Scripture </a:t>
            </a:r>
          </a:p>
          <a:p>
            <a:pPr algn="ctr" fontAlgn="base">
              <a:spcBef>
                <a:spcPct val="0"/>
              </a:spcBef>
              <a:spcAft>
                <a:spcPct val="0"/>
              </a:spcAft>
            </a:pPr>
            <a:r>
              <a:rPr lang="en-US" sz="28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1(Absolute Fast, 2)Normal Fast and 3) Partial Fast</a:t>
            </a:r>
            <a:r>
              <a:rPr kumimoji="0" lang="en-US" sz="1100" b="1" i="0" u="none" strike="noStrike" cap="none" spc="0"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Comic Sans MS" pitchFamily="66" charset="0"/>
                <a:ea typeface="Calibri" pitchFamily="34" charset="0"/>
                <a:cs typeface="Times New Roman" pitchFamily="18" charset="0"/>
              </a:rPr>
              <a:t> </a:t>
            </a:r>
            <a:endParaRPr lang="en-US" sz="11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8434" name="Rectangle 2"/>
          <p:cNvSpPr>
            <a:spLocks noChangeArrowheads="1"/>
          </p:cNvSpPr>
          <p:nvPr/>
        </p:nvSpPr>
        <p:spPr bwMode="auto">
          <a:xfrm>
            <a:off x="0" y="2743200"/>
            <a:ext cx="914400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kumimoji="0" lang="en-US" b="1" i="0" u="none" strike="noStrike" cap="none" normalizeH="0" baseline="0" dirty="0" smtClean="0">
                <a:ln>
                  <a:noFill/>
                </a:ln>
                <a:effectLst/>
                <a:latin typeface="Arial Black" pitchFamily="34" charset="0"/>
                <a:ea typeface="Calibri" pitchFamily="34" charset="0"/>
                <a:cs typeface="Times New Roman" pitchFamily="18" charset="0"/>
              </a:rPr>
              <a:t>Absolute</a:t>
            </a:r>
            <a:r>
              <a:rPr kumimoji="0" lang="en-US" b="1" i="0" u="none" strike="noStrike" cap="none" normalizeH="0" dirty="0" smtClean="0">
                <a:ln>
                  <a:noFill/>
                </a:ln>
                <a:effectLst/>
                <a:latin typeface="Arial Black" pitchFamily="34" charset="0"/>
                <a:ea typeface="Calibri" pitchFamily="34" charset="0"/>
                <a:cs typeface="Times New Roman" pitchFamily="18" charset="0"/>
              </a:rPr>
              <a:t> Fast:</a:t>
            </a:r>
            <a:r>
              <a:rPr kumimoji="0" lang="en-US" b="1" i="0" u="none" strike="noStrike" cap="none" normalizeH="0" dirty="0" smtClean="0">
                <a:ln>
                  <a:noFill/>
                </a:ln>
                <a:solidFill>
                  <a:srgbClr val="FF0000"/>
                </a:solidFill>
                <a:effectLst/>
                <a:latin typeface="Arial Black" pitchFamily="34" charset="0"/>
                <a:ea typeface="Calibri" pitchFamily="34" charset="0"/>
                <a:cs typeface="Times New Roman" pitchFamily="18" charset="0"/>
              </a:rPr>
              <a:t> </a:t>
            </a:r>
            <a:r>
              <a:rPr kumimoji="0" lang="en-US" b="1" i="0" u="none" strike="noStrike" cap="none" normalizeH="0" baseline="0" dirty="0" smtClean="0">
                <a:ln>
                  <a:noFill/>
                </a:ln>
                <a:solidFill>
                  <a:srgbClr val="FF0000"/>
                </a:solidFill>
                <a:effectLst/>
                <a:latin typeface="Arial Black" pitchFamily="34" charset="0"/>
                <a:ea typeface="Calibri" pitchFamily="34" charset="0"/>
                <a:cs typeface="Times New Roman" pitchFamily="18" charset="0"/>
              </a:rPr>
              <a:t>Moses Fasted 40 days twice, Once to receive the commandments of God</a:t>
            </a:r>
            <a:r>
              <a:rPr lang="en-US" b="1" dirty="0" smtClean="0">
                <a:solidFill>
                  <a:srgbClr val="FF0000"/>
                </a:solidFill>
                <a:latin typeface="Arial Black" pitchFamily="34" charset="0"/>
              </a:rPr>
              <a:t> the Second time Interceding for the Israel's sin</a:t>
            </a:r>
            <a:endParaRPr lang="en-US" dirty="0" smtClean="0">
              <a:solidFill>
                <a:srgbClr val="FF0000"/>
              </a:solidFill>
              <a:latin typeface="Arial Black"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8435" name="Rectangle 3"/>
          <p:cNvSpPr>
            <a:spLocks noChangeArrowheads="1"/>
          </p:cNvSpPr>
          <p:nvPr/>
        </p:nvSpPr>
        <p:spPr bwMode="auto">
          <a:xfrm>
            <a:off x="0" y="3505200"/>
            <a:ext cx="9144000" cy="1323439"/>
          </a:xfrm>
          <a:prstGeom prst="rect">
            <a:avLst/>
          </a:prstGeom>
          <a:solidFill>
            <a:srgbClr val="FFFF00"/>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Deuteronomy 9:9 (KJV) </a:t>
            </a:r>
            <a:r>
              <a:rPr kumimoji="0" lang="en-US" sz="1600" b="0"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
            </a:r>
            <a:br>
              <a:rPr kumimoji="0" lang="en-US" sz="1600" b="0"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br>
            <a:r>
              <a:rPr kumimoji="0" lang="en-US" sz="1600" b="0" i="0" u="none" strike="noStrike" cap="none" normalizeH="0" baseline="30000" dirty="0" smtClean="0">
                <a:ln>
                  <a:noFill/>
                </a:ln>
                <a:solidFill>
                  <a:srgbClr val="000000"/>
                </a:solidFill>
                <a:effectLst/>
                <a:latin typeface="Arial Black" pitchFamily="34" charset="0"/>
                <a:ea typeface="Times New Roman" pitchFamily="18" charset="0"/>
                <a:cs typeface="Times New Roman" pitchFamily="18" charset="0"/>
              </a:rPr>
              <a:t>9 </a:t>
            </a:r>
            <a:r>
              <a:rPr kumimoji="0" lang="en-US" sz="1600" b="0" i="0" u="none" strike="noStrike" cap="none" normalizeH="0" baseline="0" dirty="0" smtClean="0">
                <a:ln>
                  <a:noFill/>
                </a:ln>
                <a:solidFill>
                  <a:srgbClr val="002060"/>
                </a:solidFill>
                <a:effectLst/>
                <a:latin typeface="Arial Black" pitchFamily="34" charset="0"/>
                <a:ea typeface="Times New Roman" pitchFamily="18" charset="0"/>
                <a:cs typeface="Times New Roman" pitchFamily="18" charset="0"/>
              </a:rPr>
              <a:t>When I was gone up into the mount to receive the tables of stone, </a:t>
            </a:r>
            <a:r>
              <a:rPr kumimoji="0" lang="en-US" sz="1600" b="0" i="1" u="none" strike="noStrike" cap="none" normalizeH="0" baseline="0" dirty="0" smtClean="0">
                <a:ln>
                  <a:noFill/>
                </a:ln>
                <a:solidFill>
                  <a:srgbClr val="002060"/>
                </a:solidFill>
                <a:effectLst/>
                <a:latin typeface="Arial Black" pitchFamily="34" charset="0"/>
                <a:ea typeface="Times New Roman" pitchFamily="18" charset="0"/>
                <a:cs typeface="Times New Roman" pitchFamily="18" charset="0"/>
              </a:rPr>
              <a:t>even</a:t>
            </a:r>
            <a:r>
              <a:rPr kumimoji="0" lang="en-US" sz="1600" b="0" i="0" u="none" strike="noStrike" cap="none" normalizeH="0" baseline="0" dirty="0" smtClean="0">
                <a:ln>
                  <a:noFill/>
                </a:ln>
                <a:solidFill>
                  <a:srgbClr val="002060"/>
                </a:solidFill>
                <a:effectLst/>
                <a:latin typeface="Arial Black" pitchFamily="34" charset="0"/>
                <a:ea typeface="Times New Roman" pitchFamily="18" charset="0"/>
                <a:cs typeface="Times New Roman" pitchFamily="18" charset="0"/>
              </a:rPr>
              <a:t> the tables of the covenant which the LORD made with you, then I abode in the mount forty days and forty nights, I neither did eat bread nor drink water:  </a:t>
            </a:r>
            <a:r>
              <a:rPr kumimoji="0" lang="en-US" sz="1600" b="1" i="0" u="none" strike="noStrike" cap="none" normalizeH="0" baseline="0" dirty="0" smtClean="0">
                <a:ln>
                  <a:noFill/>
                </a:ln>
                <a:solidFill>
                  <a:schemeClr val="tx1"/>
                </a:solidFill>
                <a:effectLst/>
                <a:latin typeface="Arial Black" pitchFamily="34" charset="0"/>
                <a:ea typeface="Calibri" pitchFamily="34" charset="0"/>
                <a:cs typeface="Times New Roman" pitchFamily="18" charset="0"/>
              </a:rPr>
              <a:t>Absolute Fast</a:t>
            </a:r>
            <a:endParaRPr kumimoji="0" lang="en-US" sz="1600" b="0" i="0" u="none" strike="noStrike" cap="none" normalizeH="0" baseline="0" dirty="0" smtClean="0">
              <a:ln>
                <a:noFill/>
              </a:ln>
              <a:solidFill>
                <a:schemeClr val="tx1"/>
              </a:solidFill>
              <a:effectLst/>
              <a:latin typeface="Arial Black" pitchFamily="34" charset="0"/>
              <a:cs typeface="Arial" pitchFamily="34" charset="0"/>
            </a:endParaRPr>
          </a:p>
        </p:txBody>
      </p:sp>
      <p:pic>
        <p:nvPicPr>
          <p:cNvPr id="18437" name="Picture 5" descr="Earlier today, a 10 Commandments monument was unveiled on the northern ..."/>
          <p:cNvPicPr>
            <a:picLocks noChangeAspect="1" noChangeArrowheads="1"/>
          </p:cNvPicPr>
          <p:nvPr/>
        </p:nvPicPr>
        <p:blipFill>
          <a:blip r:embed="rId3" cstate="print"/>
          <a:srcRect/>
          <a:stretch>
            <a:fillRect/>
          </a:stretch>
        </p:blipFill>
        <p:spPr bwMode="auto">
          <a:xfrm>
            <a:off x="0" y="4800600"/>
            <a:ext cx="4648200" cy="2057400"/>
          </a:xfrm>
          <a:prstGeom prst="rect">
            <a:avLst/>
          </a:prstGeom>
          <a:noFill/>
        </p:spPr>
      </p:pic>
      <p:pic>
        <p:nvPicPr>
          <p:cNvPr id="18439" name="Picture 7" descr="FLAMING BUSH | ANGELIC ENCOUNTERS OF THE BIBLE"/>
          <p:cNvPicPr>
            <a:picLocks noChangeAspect="1" noChangeArrowheads="1"/>
          </p:cNvPicPr>
          <p:nvPr/>
        </p:nvPicPr>
        <p:blipFill>
          <a:blip r:embed="rId4" cstate="print"/>
          <a:srcRect/>
          <a:stretch>
            <a:fillRect/>
          </a:stretch>
        </p:blipFill>
        <p:spPr bwMode="auto">
          <a:xfrm>
            <a:off x="4648200" y="4800600"/>
            <a:ext cx="4495800" cy="2057400"/>
          </a:xfrm>
          <a:prstGeom prst="rect">
            <a:avLst/>
          </a:prstGeom>
          <a:noFill/>
        </p:spPr>
      </p:pic>
    </p:spTree>
  </p:cSld>
  <p:clrMapOvr>
    <a:masterClrMapping/>
  </p:clrMapOvr>
  <p:transition spd="med">
    <p:plus/>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9" name="Picture 3" descr="http://s3.amazonaws.com/z90/d7563d332436cc96671be5ed9979147fx.png"/>
          <p:cNvPicPr>
            <a:picLocks noChangeAspect="1" noChangeArrowheads="1"/>
          </p:cNvPicPr>
          <p:nvPr/>
        </p:nvPicPr>
        <p:blipFill>
          <a:blip r:embed="rId2"/>
          <a:srcRect/>
          <a:stretch>
            <a:fillRect/>
          </a:stretch>
        </p:blipFill>
        <p:spPr bwMode="auto">
          <a:xfrm>
            <a:off x="155575" y="-136525"/>
            <a:ext cx="9525" cy="9525"/>
          </a:xfrm>
          <a:prstGeom prst="rect">
            <a:avLst/>
          </a:prstGeom>
          <a:noFill/>
        </p:spPr>
      </p:pic>
      <p:pic>
        <p:nvPicPr>
          <p:cNvPr id="14341" name="Picture 5" descr="http://s3.amazonaws.com/z90/d7563d332436cc96671be5ed9979147fx.png"/>
          <p:cNvPicPr>
            <a:picLocks noChangeAspect="1" noChangeArrowheads="1"/>
          </p:cNvPicPr>
          <p:nvPr/>
        </p:nvPicPr>
        <p:blipFill>
          <a:blip r:embed="rId2"/>
          <a:srcRect/>
          <a:stretch>
            <a:fillRect/>
          </a:stretch>
        </p:blipFill>
        <p:spPr bwMode="auto">
          <a:xfrm>
            <a:off x="155575" y="-136525"/>
            <a:ext cx="9525" cy="9525"/>
          </a:xfrm>
          <a:prstGeom prst="rect">
            <a:avLst/>
          </a:prstGeom>
          <a:noFill/>
        </p:spPr>
      </p:pic>
      <p:sp>
        <p:nvSpPr>
          <p:cNvPr id="11" name="Rectangle 10"/>
          <p:cNvSpPr/>
          <p:nvPr/>
        </p:nvSpPr>
        <p:spPr>
          <a:xfrm>
            <a:off x="0" y="0"/>
            <a:ext cx="9144000" cy="830997"/>
          </a:xfrm>
          <a:prstGeom prst="rect">
            <a:avLst/>
          </a:prstGeom>
          <a:solidFill>
            <a:schemeClr val="tx2">
              <a:lumMod val="60000"/>
              <a:lumOff val="40000"/>
            </a:schemeClr>
          </a:solidFill>
          <a:ln w="57150">
            <a:solidFill>
              <a:srgbClr val="0070C0"/>
            </a:solidFill>
          </a:ln>
        </p:spPr>
        <p:txBody>
          <a:bodyPr wrap="square" lIns="91440" tIns="45720" rIns="91440" bIns="45720">
            <a:spAutoFit/>
            <a:scene3d>
              <a:camera prst="obliqueBottomLeft"/>
              <a:lightRig rig="threePt" dir="t"/>
            </a:scene3d>
            <a:sp3d extrusionH="57150">
              <a:bevelT h="50800"/>
            </a:sp3d>
          </a:bodyPr>
          <a:lstStyle/>
          <a:p>
            <a:pPr algn="ctr"/>
            <a:r>
              <a:rPr lang="en-US" sz="4800" b="1" dirty="0" smtClean="0">
                <a:ln w="57150" cmpd="sng">
                  <a:solidFill>
                    <a:srgbClr val="FFFF00"/>
                  </a:solidFill>
                  <a:prstDash val="solid"/>
                  <a:miter lim="800000"/>
                </a:ln>
                <a:solidFill>
                  <a:srgbClr val="CC9900"/>
                </a:solidFill>
                <a:effectLst>
                  <a:glow rad="228600">
                    <a:schemeClr val="accent6">
                      <a:satMod val="175000"/>
                      <a:alpha val="40000"/>
                    </a:schemeClr>
                  </a:glow>
                </a:effectLst>
              </a:rPr>
              <a:t>Fasting</a:t>
            </a:r>
            <a:r>
              <a:rPr lang="en-US" sz="4800" b="1" dirty="0" smtClean="0">
                <a:ln w="57150" cmpd="sng">
                  <a:solidFill>
                    <a:srgbClr val="CC9900"/>
                  </a:solidFill>
                  <a:prstDash val="solid"/>
                  <a:miter lim="800000"/>
                </a:ln>
                <a:solidFill>
                  <a:srgbClr val="CC9900"/>
                </a:solidFill>
                <a:effectLst>
                  <a:glow rad="228600">
                    <a:schemeClr val="accent6">
                      <a:satMod val="175000"/>
                      <a:alpha val="40000"/>
                    </a:schemeClr>
                  </a:glow>
                </a:effectLst>
              </a:rPr>
              <a:t> </a:t>
            </a:r>
            <a:endParaRPr lang="en-US" sz="4800" b="1" cap="none" spc="0" dirty="0">
              <a:ln w="57150" cmpd="sng">
                <a:solidFill>
                  <a:srgbClr val="CC9900"/>
                </a:solidFill>
                <a:prstDash val="solid"/>
                <a:miter lim="800000"/>
              </a:ln>
              <a:solidFill>
                <a:srgbClr val="CC9900"/>
              </a:solidFill>
              <a:effectLst>
                <a:glow rad="228600">
                  <a:schemeClr val="accent6">
                    <a:satMod val="175000"/>
                    <a:alpha val="40000"/>
                  </a:schemeClr>
                </a:glow>
              </a:effectLst>
            </a:endParaRPr>
          </a:p>
        </p:txBody>
      </p:sp>
      <p:sp>
        <p:nvSpPr>
          <p:cNvPr id="15" name="Rectangle 2"/>
          <p:cNvSpPr>
            <a:spLocks noChangeArrowheads="1"/>
          </p:cNvSpPr>
          <p:nvPr/>
        </p:nvSpPr>
        <p:spPr bwMode="auto">
          <a:xfrm>
            <a:off x="0" y="914400"/>
            <a:ext cx="91440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kumimoji="0" lang="en-US" b="1" i="0" u="none" strike="noStrike" cap="none" normalizeH="0" baseline="0" dirty="0" smtClean="0">
                <a:ln>
                  <a:noFill/>
                </a:ln>
                <a:effectLst/>
                <a:latin typeface="Arial Black" pitchFamily="34" charset="0"/>
                <a:ea typeface="Calibri" pitchFamily="34" charset="0"/>
                <a:cs typeface="Times New Roman" pitchFamily="18" charset="0"/>
              </a:rPr>
              <a:t>Normal Fast</a:t>
            </a:r>
            <a:r>
              <a:rPr kumimoji="0" lang="en-US" b="1" i="0" u="none" strike="noStrike" cap="none" normalizeH="0" dirty="0" smtClean="0">
                <a:ln>
                  <a:noFill/>
                </a:ln>
                <a:effectLst/>
                <a:latin typeface="Arial Black" pitchFamily="34" charset="0"/>
                <a:ea typeface="Calibri" pitchFamily="34" charset="0"/>
                <a:cs typeface="Times New Roman" pitchFamily="18" charset="0"/>
              </a:rPr>
              <a:t>:</a:t>
            </a:r>
            <a:r>
              <a:rPr lang="en-US" b="1" dirty="0" smtClean="0">
                <a:latin typeface="Comic Sans MS" pitchFamily="66" charset="0"/>
                <a:ea typeface="Calibri" pitchFamily="34" charset="0"/>
                <a:cs typeface="Times New Roman" pitchFamily="18" charset="0"/>
              </a:rPr>
              <a:t> </a:t>
            </a:r>
            <a:r>
              <a:rPr lang="en-US" b="1" dirty="0" smtClean="0">
                <a:solidFill>
                  <a:srgbClr val="FF0000"/>
                </a:solidFill>
                <a:latin typeface="Arial Black" pitchFamily="34" charset="0"/>
                <a:ea typeface="Calibri" pitchFamily="34" charset="0"/>
                <a:cs typeface="Times New Roman" pitchFamily="18" charset="0"/>
              </a:rPr>
              <a:t>Paul fasted 14 days and God saved everyone on his ship</a:t>
            </a:r>
            <a:endParaRPr lang="en-US" dirty="0" smtClean="0">
              <a:solidFill>
                <a:srgbClr val="FF0000"/>
              </a:solidFill>
              <a:latin typeface="Arial Black"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7409" name="Rectangle 1"/>
          <p:cNvSpPr>
            <a:spLocks noChangeArrowheads="1"/>
          </p:cNvSpPr>
          <p:nvPr/>
        </p:nvSpPr>
        <p:spPr bwMode="auto">
          <a:xfrm>
            <a:off x="0" y="1371600"/>
            <a:ext cx="9144000" cy="1969770"/>
          </a:xfrm>
          <a:prstGeom prst="rect">
            <a:avLst/>
          </a:prstGeom>
          <a:solidFill>
            <a:srgbClr val="FFFF00"/>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0000"/>
                </a:solidFill>
                <a:effectLst/>
                <a:latin typeface="Arial Black" pitchFamily="34" charset="0"/>
                <a:ea typeface="Calibri" pitchFamily="34" charset="0"/>
                <a:cs typeface="Georgia" pitchFamily="18" charset="0"/>
              </a:rPr>
              <a:t>Act 27:33</a:t>
            </a:r>
            <a:r>
              <a:rPr kumimoji="0" lang="en-US" b="0" i="0" u="none" strike="noStrike" cap="none" normalizeH="0" baseline="0" dirty="0" smtClean="0">
                <a:ln>
                  <a:noFill/>
                </a:ln>
                <a:solidFill>
                  <a:srgbClr val="000000"/>
                </a:solidFill>
                <a:effectLst/>
                <a:latin typeface="Arial Black" pitchFamily="34" charset="0"/>
                <a:ea typeface="Calibri" pitchFamily="34" charset="0"/>
                <a:cs typeface="Georgia" pitchFamily="18" charset="0"/>
              </a:rPr>
              <a:t>  </a:t>
            </a:r>
            <a:r>
              <a:rPr kumimoji="0" lang="en-US" b="0" i="0" u="none" strike="noStrike" cap="none" normalizeH="0" baseline="0" dirty="0" smtClean="0">
                <a:ln>
                  <a:noFill/>
                </a:ln>
                <a:solidFill>
                  <a:srgbClr val="002060"/>
                </a:solidFill>
                <a:effectLst/>
                <a:latin typeface="Arial Black" pitchFamily="34" charset="0"/>
                <a:ea typeface="Calibri" pitchFamily="34" charset="0"/>
                <a:cs typeface="Georgia" pitchFamily="18" charset="0"/>
              </a:rPr>
              <a:t>As day was about to dawn, Paul urged them all to take some food, saying, "Today is the fourteenth day that you have continued in suspense and without food, having taken nothing. </a:t>
            </a:r>
            <a:endParaRPr kumimoji="0" lang="en-US" b="0" i="0" u="none" strike="noStrike" cap="none" normalizeH="0" baseline="0" dirty="0" smtClean="0">
              <a:ln>
                <a:noFill/>
              </a:ln>
              <a:solidFill>
                <a:srgbClr val="002060"/>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0000"/>
                </a:solidFill>
                <a:effectLst/>
                <a:latin typeface="Arial Black" pitchFamily="34" charset="0"/>
                <a:ea typeface="Calibri" pitchFamily="34" charset="0"/>
                <a:cs typeface="Georgia" pitchFamily="18" charset="0"/>
              </a:rPr>
              <a:t>Act 27:34</a:t>
            </a:r>
            <a:r>
              <a:rPr kumimoji="0" lang="en-US" b="0" i="0" u="none" strike="noStrike" cap="none" normalizeH="0" baseline="0" dirty="0" smtClean="0">
                <a:ln>
                  <a:noFill/>
                </a:ln>
                <a:solidFill>
                  <a:srgbClr val="000000"/>
                </a:solidFill>
                <a:effectLst/>
                <a:latin typeface="Arial Black" pitchFamily="34" charset="0"/>
                <a:ea typeface="Calibri" pitchFamily="34" charset="0"/>
                <a:cs typeface="Georgia" pitchFamily="18" charset="0"/>
              </a:rPr>
              <a:t>  </a:t>
            </a:r>
            <a:r>
              <a:rPr kumimoji="0" lang="en-US" b="0" i="0" u="none" strike="noStrike" cap="none" normalizeH="0" baseline="0" dirty="0" smtClean="0">
                <a:ln>
                  <a:noFill/>
                </a:ln>
                <a:solidFill>
                  <a:srgbClr val="002060"/>
                </a:solidFill>
                <a:effectLst/>
                <a:latin typeface="Arial Black" pitchFamily="34" charset="0"/>
                <a:ea typeface="Calibri" pitchFamily="34" charset="0"/>
                <a:cs typeface="Georgia" pitchFamily="18" charset="0"/>
              </a:rPr>
              <a:t>Therefore I urge you to take some food. For it will give you strength, for not a hair is to perish from the head of any of you." </a:t>
            </a:r>
            <a:r>
              <a:rPr kumimoji="0" lang="en-US" b="1" i="0" u="none" strike="noStrike" cap="none" normalizeH="0" baseline="0" dirty="0" smtClean="0">
                <a:ln>
                  <a:noFill/>
                </a:ln>
                <a:solidFill>
                  <a:srgbClr val="FF0000"/>
                </a:solidFill>
                <a:effectLst/>
                <a:latin typeface="Arial Black" pitchFamily="34" charset="0"/>
                <a:ea typeface="Calibri" pitchFamily="34" charset="0"/>
                <a:cs typeface="Times New Roman" pitchFamily="18" charset="0"/>
              </a:rPr>
              <a:t>Normal Fast</a:t>
            </a:r>
            <a:endParaRPr kumimoji="0" lang="en-US" b="0" i="0" u="none" strike="noStrike" cap="none" normalizeH="0" baseline="0" dirty="0" smtClean="0">
              <a:ln>
                <a:noFill/>
              </a:ln>
              <a:solidFill>
                <a:srgbClr val="FF0000"/>
              </a:solidFill>
              <a:effectLst/>
              <a:latin typeface="Arial Black" pitchFamily="34" charset="0"/>
              <a:cs typeface="Arial" pitchFamily="34" charset="0"/>
            </a:endParaRPr>
          </a:p>
        </p:txBody>
      </p:sp>
      <p:pic>
        <p:nvPicPr>
          <p:cNvPr id="17411" name="Picture 3" descr="MINISTRY - Paul's Journey under Arrest to Rome: The Storm at Sea ..."/>
          <p:cNvPicPr>
            <a:picLocks noChangeAspect="1" noChangeArrowheads="1"/>
          </p:cNvPicPr>
          <p:nvPr/>
        </p:nvPicPr>
        <p:blipFill>
          <a:blip r:embed="rId3" cstate="print"/>
          <a:srcRect/>
          <a:stretch>
            <a:fillRect/>
          </a:stretch>
        </p:blipFill>
        <p:spPr bwMode="auto">
          <a:xfrm>
            <a:off x="0" y="3352800"/>
            <a:ext cx="9144000" cy="3505200"/>
          </a:xfrm>
          <a:prstGeom prst="rect">
            <a:avLst/>
          </a:prstGeom>
          <a:noFill/>
        </p:spPr>
      </p:pic>
      <p:sp>
        <p:nvSpPr>
          <p:cNvPr id="17412" name="Rectangle 4"/>
          <p:cNvSpPr>
            <a:spLocks noChangeArrowheads="1"/>
          </p:cNvSpPr>
          <p:nvPr/>
        </p:nvSpPr>
        <p:spPr bwMode="auto">
          <a:xfrm>
            <a:off x="0" y="5934670"/>
            <a:ext cx="9144000" cy="923330"/>
          </a:xfrm>
          <a:prstGeom prst="rect">
            <a:avLst/>
          </a:prstGeom>
          <a:solidFill>
            <a:srgbClr val="FFFF00"/>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rgbClr val="FF0000"/>
                </a:solidFill>
                <a:effectLst/>
                <a:latin typeface="Arial Black" pitchFamily="34" charset="0"/>
                <a:ea typeface="Calibri" pitchFamily="34" charset="0"/>
                <a:cs typeface="Georgia" pitchFamily="18" charset="0"/>
              </a:rPr>
              <a:t>Paul Practiced fasting Often</a:t>
            </a:r>
            <a:endParaRPr kumimoji="0" lang="en-US" b="0" i="0" u="none" strike="noStrike" cap="none" normalizeH="0" baseline="0" dirty="0" smtClean="0">
              <a:ln>
                <a:noFill/>
              </a:ln>
              <a:solidFill>
                <a:srgbClr val="FF0000"/>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0000"/>
                </a:solidFill>
                <a:effectLst/>
                <a:latin typeface="Arial Black" pitchFamily="34" charset="0"/>
                <a:ea typeface="Calibri" pitchFamily="34" charset="0"/>
                <a:cs typeface="Georgia" pitchFamily="18" charset="0"/>
              </a:rPr>
              <a:t>2Co 11:27</a:t>
            </a:r>
            <a:r>
              <a:rPr kumimoji="0" lang="en-US" b="0" i="0" u="none" strike="noStrike" cap="none" normalizeH="0" baseline="0" dirty="0" smtClean="0">
                <a:ln>
                  <a:noFill/>
                </a:ln>
                <a:solidFill>
                  <a:srgbClr val="000000"/>
                </a:solidFill>
                <a:effectLst/>
                <a:latin typeface="Arial Black" pitchFamily="34" charset="0"/>
                <a:ea typeface="Calibri" pitchFamily="34" charset="0"/>
                <a:cs typeface="Georgia" pitchFamily="18" charset="0"/>
              </a:rPr>
              <a:t>  </a:t>
            </a:r>
            <a:r>
              <a:rPr kumimoji="0" lang="en-US" b="0" i="0" u="none" strike="noStrike" cap="none" normalizeH="0" baseline="0" dirty="0" smtClean="0">
                <a:ln>
                  <a:noFill/>
                </a:ln>
                <a:solidFill>
                  <a:srgbClr val="002060"/>
                </a:solidFill>
                <a:effectLst/>
                <a:latin typeface="Arial Black" pitchFamily="34" charset="0"/>
                <a:ea typeface="Calibri" pitchFamily="34" charset="0"/>
                <a:cs typeface="Georgia" pitchFamily="18" charset="0"/>
              </a:rPr>
              <a:t>In weariness and painfulness, in watchings often, in hunger and thirst, </a:t>
            </a:r>
            <a:r>
              <a:rPr kumimoji="0" lang="en-US" b="1" i="0" u="none" strike="noStrike" cap="none" normalizeH="0" baseline="0" dirty="0" smtClean="0">
                <a:ln>
                  <a:noFill/>
                </a:ln>
                <a:solidFill>
                  <a:srgbClr val="002060"/>
                </a:solidFill>
                <a:effectLst/>
                <a:latin typeface="Arial Black" pitchFamily="34" charset="0"/>
                <a:ea typeface="Calibri" pitchFamily="34" charset="0"/>
                <a:cs typeface="Georgia" pitchFamily="18" charset="0"/>
              </a:rPr>
              <a:t>in fastings often,</a:t>
            </a:r>
            <a:r>
              <a:rPr kumimoji="0" lang="en-US" b="0" i="0" u="none" strike="noStrike" cap="none" normalizeH="0" baseline="0" dirty="0" smtClean="0">
                <a:ln>
                  <a:noFill/>
                </a:ln>
                <a:solidFill>
                  <a:srgbClr val="002060"/>
                </a:solidFill>
                <a:effectLst/>
                <a:latin typeface="Arial Black" pitchFamily="34" charset="0"/>
                <a:ea typeface="Calibri" pitchFamily="34" charset="0"/>
                <a:cs typeface="Georgia" pitchFamily="18" charset="0"/>
              </a:rPr>
              <a:t> in cold and nakedness.</a:t>
            </a:r>
            <a:endParaRPr kumimoji="0" lang="en-US" b="0" i="0" u="none" strike="noStrike" cap="none" normalizeH="0" baseline="0" dirty="0" smtClean="0">
              <a:ln>
                <a:noFill/>
              </a:ln>
              <a:solidFill>
                <a:srgbClr val="002060"/>
              </a:solidFill>
              <a:effectLst/>
              <a:latin typeface="Arial Black" pitchFamily="34" charset="0"/>
              <a:cs typeface="Arial" pitchFamily="34" charset="0"/>
            </a:endParaRPr>
          </a:p>
        </p:txBody>
      </p:sp>
    </p:spTree>
  </p:cSld>
  <p:clrMapOvr>
    <a:masterClrMapping/>
  </p:clrMapOvr>
  <p:transition spd="med">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7412"/>
                                        </p:tgtEl>
                                        <p:attrNameLst>
                                          <p:attrName>style.visibility</p:attrName>
                                        </p:attrNameLst>
                                      </p:cBhvr>
                                      <p:to>
                                        <p:strVal val="visible"/>
                                      </p:to>
                                    </p:set>
                                    <p:anim calcmode="lin" valueType="num">
                                      <p:cBhvr>
                                        <p:cTn id="7" dur="2000" fill="hold"/>
                                        <p:tgtEl>
                                          <p:spTgt spid="17412"/>
                                        </p:tgtEl>
                                        <p:attrNameLst>
                                          <p:attrName>ppt_w</p:attrName>
                                        </p:attrNameLst>
                                      </p:cBhvr>
                                      <p:tavLst>
                                        <p:tav tm="0">
                                          <p:val>
                                            <p:fltVal val="0"/>
                                          </p:val>
                                        </p:tav>
                                        <p:tav tm="100000">
                                          <p:val>
                                            <p:strVal val="#ppt_w"/>
                                          </p:val>
                                        </p:tav>
                                      </p:tavLst>
                                    </p:anim>
                                    <p:anim calcmode="lin" valueType="num">
                                      <p:cBhvr>
                                        <p:cTn id="8" dur="2000" fill="hold"/>
                                        <p:tgtEl>
                                          <p:spTgt spid="17412"/>
                                        </p:tgtEl>
                                        <p:attrNameLst>
                                          <p:attrName>ppt_h</p:attrName>
                                        </p:attrNameLst>
                                      </p:cBhvr>
                                      <p:tavLst>
                                        <p:tav tm="0">
                                          <p:val>
                                            <p:fltVal val="0"/>
                                          </p:val>
                                        </p:tav>
                                        <p:tav tm="100000">
                                          <p:val>
                                            <p:strVal val="#ppt_h"/>
                                          </p:val>
                                        </p:tav>
                                      </p:tavLst>
                                    </p:anim>
                                    <p:animEffect transition="in" filter="fade">
                                      <p:cBhvr>
                                        <p:cTn id="9" dur="2000"/>
                                        <p:tgtEl>
                                          <p:spTgt spid="174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9" name="Picture 3" descr="http://s3.amazonaws.com/z90/d7563d332436cc96671be5ed9979147fx.png"/>
          <p:cNvPicPr>
            <a:picLocks noChangeAspect="1" noChangeArrowheads="1"/>
          </p:cNvPicPr>
          <p:nvPr/>
        </p:nvPicPr>
        <p:blipFill>
          <a:blip r:embed="rId2"/>
          <a:srcRect/>
          <a:stretch>
            <a:fillRect/>
          </a:stretch>
        </p:blipFill>
        <p:spPr bwMode="auto">
          <a:xfrm>
            <a:off x="155575" y="-136525"/>
            <a:ext cx="9525" cy="9525"/>
          </a:xfrm>
          <a:prstGeom prst="rect">
            <a:avLst/>
          </a:prstGeom>
          <a:noFill/>
        </p:spPr>
      </p:pic>
      <p:pic>
        <p:nvPicPr>
          <p:cNvPr id="14341" name="Picture 5" descr="http://s3.amazonaws.com/z90/d7563d332436cc96671be5ed9979147fx.png"/>
          <p:cNvPicPr>
            <a:picLocks noChangeAspect="1" noChangeArrowheads="1"/>
          </p:cNvPicPr>
          <p:nvPr/>
        </p:nvPicPr>
        <p:blipFill>
          <a:blip r:embed="rId2"/>
          <a:srcRect/>
          <a:stretch>
            <a:fillRect/>
          </a:stretch>
        </p:blipFill>
        <p:spPr bwMode="auto">
          <a:xfrm>
            <a:off x="155575" y="-136525"/>
            <a:ext cx="9525" cy="9525"/>
          </a:xfrm>
          <a:prstGeom prst="rect">
            <a:avLst/>
          </a:prstGeom>
          <a:noFill/>
        </p:spPr>
      </p:pic>
      <p:sp>
        <p:nvSpPr>
          <p:cNvPr id="28" name="Rectangle 27"/>
          <p:cNvSpPr/>
          <p:nvPr/>
        </p:nvSpPr>
        <p:spPr>
          <a:xfrm>
            <a:off x="0" y="0"/>
            <a:ext cx="9144000" cy="830997"/>
          </a:xfrm>
          <a:prstGeom prst="rect">
            <a:avLst/>
          </a:prstGeom>
          <a:solidFill>
            <a:schemeClr val="tx2">
              <a:lumMod val="60000"/>
              <a:lumOff val="40000"/>
            </a:schemeClr>
          </a:solidFill>
          <a:ln w="57150">
            <a:solidFill>
              <a:srgbClr val="0070C0"/>
            </a:solidFill>
          </a:ln>
        </p:spPr>
        <p:txBody>
          <a:bodyPr wrap="square" lIns="91440" tIns="45720" rIns="91440" bIns="45720">
            <a:spAutoFit/>
            <a:scene3d>
              <a:camera prst="obliqueBottomLeft"/>
              <a:lightRig rig="threePt" dir="t"/>
            </a:scene3d>
            <a:sp3d extrusionH="57150">
              <a:bevelT h="50800"/>
            </a:sp3d>
          </a:bodyPr>
          <a:lstStyle/>
          <a:p>
            <a:pPr algn="ctr"/>
            <a:r>
              <a:rPr lang="en-US" sz="4800" b="1" dirty="0" smtClean="0">
                <a:ln w="57150" cmpd="sng">
                  <a:solidFill>
                    <a:srgbClr val="FFFF00"/>
                  </a:solidFill>
                  <a:prstDash val="solid"/>
                  <a:miter lim="800000"/>
                </a:ln>
                <a:solidFill>
                  <a:srgbClr val="CC9900"/>
                </a:solidFill>
                <a:effectLst>
                  <a:glow rad="228600">
                    <a:schemeClr val="accent6">
                      <a:satMod val="175000"/>
                      <a:alpha val="40000"/>
                    </a:schemeClr>
                  </a:glow>
                </a:effectLst>
              </a:rPr>
              <a:t>Fasting</a:t>
            </a:r>
            <a:r>
              <a:rPr lang="en-US" sz="4800" b="1" dirty="0" smtClean="0">
                <a:ln w="57150" cmpd="sng">
                  <a:solidFill>
                    <a:srgbClr val="CC9900"/>
                  </a:solidFill>
                  <a:prstDash val="solid"/>
                  <a:miter lim="800000"/>
                </a:ln>
                <a:solidFill>
                  <a:srgbClr val="CC9900"/>
                </a:solidFill>
                <a:effectLst>
                  <a:glow rad="228600">
                    <a:schemeClr val="accent6">
                      <a:satMod val="175000"/>
                      <a:alpha val="40000"/>
                    </a:schemeClr>
                  </a:glow>
                </a:effectLst>
              </a:rPr>
              <a:t> </a:t>
            </a:r>
            <a:endParaRPr lang="en-US" sz="4800" b="1" cap="none" spc="0" dirty="0">
              <a:ln w="57150" cmpd="sng">
                <a:solidFill>
                  <a:srgbClr val="CC9900"/>
                </a:solidFill>
                <a:prstDash val="solid"/>
                <a:miter lim="800000"/>
              </a:ln>
              <a:solidFill>
                <a:srgbClr val="CC9900"/>
              </a:solidFill>
              <a:effectLst>
                <a:glow rad="228600">
                  <a:schemeClr val="accent6">
                    <a:satMod val="175000"/>
                    <a:alpha val="40000"/>
                  </a:schemeClr>
                </a:glow>
              </a:effectLst>
            </a:endParaRPr>
          </a:p>
        </p:txBody>
      </p:sp>
      <p:sp>
        <p:nvSpPr>
          <p:cNvPr id="29" name="Rectangle 2"/>
          <p:cNvSpPr>
            <a:spLocks noChangeArrowheads="1"/>
          </p:cNvSpPr>
          <p:nvPr/>
        </p:nvSpPr>
        <p:spPr bwMode="auto">
          <a:xfrm>
            <a:off x="0" y="838200"/>
            <a:ext cx="91440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kumimoji="0" lang="en-US" b="1" i="0" u="none" strike="noStrike" cap="none" normalizeH="0" baseline="0" dirty="0" smtClean="0">
                <a:ln>
                  <a:noFill/>
                </a:ln>
                <a:effectLst/>
                <a:latin typeface="Arial Black" pitchFamily="34" charset="0"/>
                <a:ea typeface="Calibri" pitchFamily="34" charset="0"/>
                <a:cs typeface="Times New Roman" pitchFamily="18" charset="0"/>
              </a:rPr>
              <a:t>Partial  Fast</a:t>
            </a:r>
            <a:r>
              <a:rPr kumimoji="0" lang="en-US" b="1" i="0" u="none" strike="noStrike" cap="none" normalizeH="0" dirty="0" smtClean="0">
                <a:ln>
                  <a:noFill/>
                </a:ln>
                <a:effectLst/>
                <a:latin typeface="Arial Black" pitchFamily="34" charset="0"/>
                <a:ea typeface="Calibri" pitchFamily="34" charset="0"/>
                <a:cs typeface="Times New Roman" pitchFamily="18" charset="0"/>
              </a:rPr>
              <a:t>:</a:t>
            </a:r>
            <a:r>
              <a:rPr lang="en-US" b="1" dirty="0" smtClean="0">
                <a:latin typeface="Comic Sans MS" pitchFamily="66" charset="0"/>
                <a:ea typeface="Calibri" pitchFamily="34" charset="0"/>
                <a:cs typeface="Times New Roman" pitchFamily="18" charset="0"/>
              </a:rPr>
              <a:t> </a:t>
            </a:r>
            <a:r>
              <a:rPr lang="en-US" b="1" dirty="0" smtClean="0">
                <a:solidFill>
                  <a:srgbClr val="FF0000"/>
                </a:solidFill>
                <a:latin typeface="Arial Black" pitchFamily="34" charset="0"/>
                <a:ea typeface="Calibri" pitchFamily="34" charset="0"/>
                <a:cs typeface="Times New Roman" pitchFamily="18" charset="0"/>
              </a:rPr>
              <a:t>Daniel Practiced a Partial fast for 21</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0" name="Rectangle 29"/>
          <p:cNvSpPr/>
          <p:nvPr/>
        </p:nvSpPr>
        <p:spPr>
          <a:xfrm>
            <a:off x="0" y="1219200"/>
            <a:ext cx="9144000" cy="1200329"/>
          </a:xfrm>
          <a:prstGeom prst="rect">
            <a:avLst/>
          </a:prstGeom>
          <a:solidFill>
            <a:srgbClr val="FFFF00"/>
          </a:solidFill>
        </p:spPr>
        <p:txBody>
          <a:bodyPr wrap="square">
            <a:spAutoFit/>
          </a:bodyPr>
          <a:lstStyle/>
          <a:p>
            <a:r>
              <a:rPr lang="en-US" dirty="0" smtClean="0">
                <a:latin typeface="Arial Black" pitchFamily="34" charset="0"/>
              </a:rPr>
              <a:t>Dan 10:2  </a:t>
            </a:r>
            <a:r>
              <a:rPr lang="en-US" dirty="0" smtClean="0">
                <a:solidFill>
                  <a:srgbClr val="002060"/>
                </a:solidFill>
                <a:latin typeface="Arial Black" pitchFamily="34" charset="0"/>
              </a:rPr>
              <a:t>In those days I Daniel was mourning three full weeks. </a:t>
            </a:r>
          </a:p>
          <a:p>
            <a:r>
              <a:rPr lang="en-US" dirty="0" smtClean="0">
                <a:latin typeface="Arial Black" pitchFamily="34" charset="0"/>
              </a:rPr>
              <a:t>Dan 10:3  </a:t>
            </a:r>
            <a:r>
              <a:rPr lang="en-US" dirty="0" smtClean="0">
                <a:solidFill>
                  <a:srgbClr val="002060"/>
                </a:solidFill>
                <a:latin typeface="Arial Black" pitchFamily="34" charset="0"/>
              </a:rPr>
              <a:t>I ate no pleasant bread, neither came flesh nor wine in my mouth, neither did I anoint myself at all, till three whole weeks were fulfilled. </a:t>
            </a:r>
          </a:p>
        </p:txBody>
      </p:sp>
      <p:pic>
        <p:nvPicPr>
          <p:cNvPr id="16386" name="Picture 2" descr="http://s3.amazonaws.com/z90/d7563d332436cc96671be5ed9979147fx.png"/>
          <p:cNvPicPr>
            <a:picLocks noChangeAspect="1" noChangeArrowheads="1"/>
          </p:cNvPicPr>
          <p:nvPr/>
        </p:nvPicPr>
        <p:blipFill>
          <a:blip r:embed="rId2"/>
          <a:srcRect/>
          <a:stretch>
            <a:fillRect/>
          </a:stretch>
        </p:blipFill>
        <p:spPr bwMode="auto">
          <a:xfrm>
            <a:off x="155575" y="-136525"/>
            <a:ext cx="9525" cy="9525"/>
          </a:xfrm>
          <a:prstGeom prst="rect">
            <a:avLst/>
          </a:prstGeom>
          <a:noFill/>
        </p:spPr>
      </p:pic>
      <p:pic>
        <p:nvPicPr>
          <p:cNvPr id="16388" name="Picture 4" descr="Hindered Prayer, Delayed Answers"/>
          <p:cNvPicPr>
            <a:picLocks noChangeAspect="1" noChangeArrowheads="1"/>
          </p:cNvPicPr>
          <p:nvPr/>
        </p:nvPicPr>
        <p:blipFill>
          <a:blip r:embed="rId3" cstate="print"/>
          <a:srcRect/>
          <a:stretch>
            <a:fillRect/>
          </a:stretch>
        </p:blipFill>
        <p:spPr bwMode="auto">
          <a:xfrm>
            <a:off x="0" y="2362200"/>
            <a:ext cx="9144000" cy="4495800"/>
          </a:xfrm>
          <a:prstGeom prst="rect">
            <a:avLst/>
          </a:prstGeom>
          <a:noFill/>
        </p:spPr>
      </p:pic>
    </p:spTree>
  </p:cSld>
  <p:clrMapOvr>
    <a:masterClrMapping/>
  </p:clrMapOvr>
  <p:transition spd="med">
    <p:plus/>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9" name="Picture 3" descr="http://s3.amazonaws.com/z90/d7563d332436cc96671be5ed9979147fx.png"/>
          <p:cNvPicPr>
            <a:picLocks noChangeAspect="1" noChangeArrowheads="1"/>
          </p:cNvPicPr>
          <p:nvPr/>
        </p:nvPicPr>
        <p:blipFill>
          <a:blip r:embed="rId2"/>
          <a:srcRect/>
          <a:stretch>
            <a:fillRect/>
          </a:stretch>
        </p:blipFill>
        <p:spPr bwMode="auto">
          <a:xfrm>
            <a:off x="155575" y="-136525"/>
            <a:ext cx="9525" cy="9525"/>
          </a:xfrm>
          <a:prstGeom prst="rect">
            <a:avLst/>
          </a:prstGeom>
          <a:noFill/>
        </p:spPr>
      </p:pic>
      <p:pic>
        <p:nvPicPr>
          <p:cNvPr id="14341" name="Picture 5" descr="http://s3.amazonaws.com/z90/d7563d332436cc96671be5ed9979147fx.png"/>
          <p:cNvPicPr>
            <a:picLocks noChangeAspect="1" noChangeArrowheads="1"/>
          </p:cNvPicPr>
          <p:nvPr/>
        </p:nvPicPr>
        <p:blipFill>
          <a:blip r:embed="rId2"/>
          <a:srcRect/>
          <a:stretch>
            <a:fillRect/>
          </a:stretch>
        </p:blipFill>
        <p:spPr bwMode="auto">
          <a:xfrm>
            <a:off x="155575" y="-136525"/>
            <a:ext cx="9525" cy="9525"/>
          </a:xfrm>
          <a:prstGeom prst="rect">
            <a:avLst/>
          </a:prstGeom>
          <a:noFill/>
        </p:spPr>
      </p:pic>
      <p:pic>
        <p:nvPicPr>
          <p:cNvPr id="32770" name="Picture 2" descr="http://s3.amazonaws.com/z90/d7563d332436cc96671be5ed9979147fx.png"/>
          <p:cNvPicPr>
            <a:picLocks noChangeAspect="1" noChangeArrowheads="1"/>
          </p:cNvPicPr>
          <p:nvPr/>
        </p:nvPicPr>
        <p:blipFill>
          <a:blip r:embed="rId2"/>
          <a:srcRect/>
          <a:stretch>
            <a:fillRect/>
          </a:stretch>
        </p:blipFill>
        <p:spPr bwMode="auto">
          <a:xfrm>
            <a:off x="155575" y="-136525"/>
            <a:ext cx="9525" cy="9525"/>
          </a:xfrm>
          <a:prstGeom prst="rect">
            <a:avLst/>
          </a:prstGeom>
          <a:noFill/>
        </p:spPr>
      </p:pic>
      <p:pic>
        <p:nvPicPr>
          <p:cNvPr id="32772" name="Picture 4" descr="http://s3.amazonaws.com/z90/d7563d332436cc96671be5ed9979147fx.png"/>
          <p:cNvPicPr>
            <a:picLocks noChangeAspect="1" noChangeArrowheads="1"/>
          </p:cNvPicPr>
          <p:nvPr/>
        </p:nvPicPr>
        <p:blipFill>
          <a:blip r:embed="rId2"/>
          <a:srcRect/>
          <a:stretch>
            <a:fillRect/>
          </a:stretch>
        </p:blipFill>
        <p:spPr bwMode="auto">
          <a:xfrm>
            <a:off x="155575" y="-136525"/>
            <a:ext cx="9525" cy="9525"/>
          </a:xfrm>
          <a:prstGeom prst="rect">
            <a:avLst/>
          </a:prstGeom>
          <a:noFill/>
        </p:spPr>
      </p:pic>
      <p:pic>
        <p:nvPicPr>
          <p:cNvPr id="32776" name="Picture 8" descr="http://s3.amazonaws.com/z90/d7563d332436cc96671be5ed9979147fx.png"/>
          <p:cNvPicPr>
            <a:picLocks noChangeAspect="1" noChangeArrowheads="1"/>
          </p:cNvPicPr>
          <p:nvPr/>
        </p:nvPicPr>
        <p:blipFill>
          <a:blip r:embed="rId2"/>
          <a:srcRect/>
          <a:stretch>
            <a:fillRect/>
          </a:stretch>
        </p:blipFill>
        <p:spPr bwMode="auto">
          <a:xfrm>
            <a:off x="155575" y="-136525"/>
            <a:ext cx="9525" cy="9525"/>
          </a:xfrm>
          <a:prstGeom prst="rect">
            <a:avLst/>
          </a:prstGeom>
          <a:noFill/>
        </p:spPr>
      </p:pic>
      <p:pic>
        <p:nvPicPr>
          <p:cNvPr id="32778" name="Picture 10" descr="http://s3.amazonaws.com/z90/d7563d332436cc96671be5ed9979147fx.png"/>
          <p:cNvPicPr>
            <a:picLocks noChangeAspect="1" noChangeArrowheads="1"/>
          </p:cNvPicPr>
          <p:nvPr/>
        </p:nvPicPr>
        <p:blipFill>
          <a:blip r:embed="rId2"/>
          <a:srcRect/>
          <a:stretch>
            <a:fillRect/>
          </a:stretch>
        </p:blipFill>
        <p:spPr bwMode="auto">
          <a:xfrm>
            <a:off x="155575" y="-136525"/>
            <a:ext cx="9525" cy="9525"/>
          </a:xfrm>
          <a:prstGeom prst="rect">
            <a:avLst/>
          </a:prstGeom>
          <a:noFill/>
        </p:spPr>
      </p:pic>
      <p:sp>
        <p:nvSpPr>
          <p:cNvPr id="14" name="Rectangle 13"/>
          <p:cNvSpPr/>
          <p:nvPr/>
        </p:nvSpPr>
        <p:spPr>
          <a:xfrm>
            <a:off x="0" y="0"/>
            <a:ext cx="9144000" cy="830997"/>
          </a:xfrm>
          <a:prstGeom prst="rect">
            <a:avLst/>
          </a:prstGeom>
          <a:solidFill>
            <a:schemeClr val="tx2">
              <a:lumMod val="60000"/>
              <a:lumOff val="40000"/>
            </a:schemeClr>
          </a:solidFill>
          <a:ln w="57150">
            <a:solidFill>
              <a:srgbClr val="0070C0"/>
            </a:solidFill>
          </a:ln>
        </p:spPr>
        <p:txBody>
          <a:bodyPr wrap="square" lIns="91440" tIns="45720" rIns="91440" bIns="45720">
            <a:spAutoFit/>
            <a:scene3d>
              <a:camera prst="obliqueBottomLeft"/>
              <a:lightRig rig="threePt" dir="t"/>
            </a:scene3d>
            <a:sp3d extrusionH="57150">
              <a:bevelT h="50800"/>
            </a:sp3d>
          </a:bodyPr>
          <a:lstStyle/>
          <a:p>
            <a:pPr algn="ctr"/>
            <a:r>
              <a:rPr lang="en-US" sz="4800" b="1" dirty="0" smtClean="0">
                <a:ln w="57150" cmpd="sng">
                  <a:solidFill>
                    <a:srgbClr val="FFFF00"/>
                  </a:solidFill>
                  <a:prstDash val="solid"/>
                  <a:miter lim="800000"/>
                </a:ln>
                <a:solidFill>
                  <a:srgbClr val="CC9900"/>
                </a:solidFill>
                <a:effectLst>
                  <a:glow rad="228600">
                    <a:schemeClr val="accent6">
                      <a:satMod val="175000"/>
                      <a:alpha val="40000"/>
                    </a:schemeClr>
                  </a:glow>
                </a:effectLst>
              </a:rPr>
              <a:t>Fasting</a:t>
            </a:r>
            <a:r>
              <a:rPr lang="en-US" sz="4800" b="1" dirty="0" smtClean="0">
                <a:ln w="57150" cmpd="sng">
                  <a:solidFill>
                    <a:srgbClr val="CC9900"/>
                  </a:solidFill>
                  <a:prstDash val="solid"/>
                  <a:miter lim="800000"/>
                </a:ln>
                <a:solidFill>
                  <a:srgbClr val="CC9900"/>
                </a:solidFill>
                <a:effectLst>
                  <a:glow rad="228600">
                    <a:schemeClr val="accent6">
                      <a:satMod val="175000"/>
                      <a:alpha val="40000"/>
                    </a:schemeClr>
                  </a:glow>
                </a:effectLst>
              </a:rPr>
              <a:t> </a:t>
            </a:r>
            <a:endParaRPr lang="en-US" sz="4800" b="1" cap="none" spc="0" dirty="0">
              <a:ln w="57150" cmpd="sng">
                <a:solidFill>
                  <a:srgbClr val="CC9900"/>
                </a:solidFill>
                <a:prstDash val="solid"/>
                <a:miter lim="800000"/>
              </a:ln>
              <a:solidFill>
                <a:srgbClr val="CC9900"/>
              </a:solidFill>
              <a:effectLst>
                <a:glow rad="228600">
                  <a:schemeClr val="accent6">
                    <a:satMod val="175000"/>
                    <a:alpha val="40000"/>
                  </a:schemeClr>
                </a:glow>
              </a:effectLst>
            </a:endParaRPr>
          </a:p>
        </p:txBody>
      </p:sp>
      <p:sp>
        <p:nvSpPr>
          <p:cNvPr id="17" name="Rectangle 16"/>
          <p:cNvSpPr/>
          <p:nvPr/>
        </p:nvSpPr>
        <p:spPr>
          <a:xfrm>
            <a:off x="0" y="838200"/>
            <a:ext cx="9144000" cy="830997"/>
          </a:xfrm>
          <a:prstGeom prst="rect">
            <a:avLst/>
          </a:prstGeom>
          <a:solidFill>
            <a:srgbClr val="FFFF00"/>
          </a:solid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kumimoji="0" lang="en-US" sz="2400" b="1" i="0" u="none" strike="noStrike" cap="none" spc="0"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Black" pitchFamily="34" charset="0"/>
                <a:cs typeface="Arial" pitchFamily="34" charset="0"/>
              </a:rPr>
              <a:t>As</a:t>
            </a:r>
            <a:r>
              <a:rPr kumimoji="0" lang="en-US" sz="2400" b="1" i="0" u="none" strike="noStrike" cap="none" spc="0" normalizeH="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Black" pitchFamily="34" charset="0"/>
                <a:cs typeface="Arial" pitchFamily="34" charset="0"/>
              </a:rPr>
              <a:t> a Church I am advocating Normal and Partial Fast for the Beginning of this year</a:t>
            </a:r>
            <a:endParaRPr lang="en-US" sz="2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Black" pitchFamily="34" charset="0"/>
            </a:endParaRPr>
          </a:p>
        </p:txBody>
      </p:sp>
      <p:sp>
        <p:nvSpPr>
          <p:cNvPr id="18" name="TextBox 17"/>
          <p:cNvSpPr txBox="1"/>
          <p:nvPr/>
        </p:nvSpPr>
        <p:spPr>
          <a:xfrm>
            <a:off x="0" y="1676400"/>
            <a:ext cx="9144000" cy="646331"/>
          </a:xfrm>
          <a:prstGeom prst="rect">
            <a:avLst/>
          </a:prstGeom>
          <a:noFill/>
        </p:spPr>
        <p:txBody>
          <a:bodyPr wrap="square" rtlCol="0">
            <a:spAutoFit/>
          </a:bodyPr>
          <a:lstStyle/>
          <a:p>
            <a:r>
              <a:rPr lang="en-US" dirty="0" smtClean="0">
                <a:solidFill>
                  <a:srgbClr val="FF0000"/>
                </a:solidFill>
                <a:latin typeface="Arial Black" pitchFamily="34" charset="0"/>
              </a:rPr>
              <a:t>Some of us may want to combine a Normal Fast with a Partial Fast. Some of us can only do a partial fast due to health reasons.</a:t>
            </a:r>
            <a:endParaRPr lang="en-US" dirty="0">
              <a:solidFill>
                <a:srgbClr val="FF0000"/>
              </a:solidFill>
              <a:latin typeface="Arial Black" pitchFamily="34" charset="0"/>
            </a:endParaRPr>
          </a:p>
        </p:txBody>
      </p:sp>
      <p:sp>
        <p:nvSpPr>
          <p:cNvPr id="19" name="TextBox 18"/>
          <p:cNvSpPr txBox="1"/>
          <p:nvPr/>
        </p:nvSpPr>
        <p:spPr>
          <a:xfrm>
            <a:off x="0" y="2362200"/>
            <a:ext cx="9144000" cy="646331"/>
          </a:xfrm>
          <a:prstGeom prst="rect">
            <a:avLst/>
          </a:prstGeom>
          <a:noFill/>
        </p:spPr>
        <p:txBody>
          <a:bodyPr wrap="square" rtlCol="0">
            <a:spAutoFit/>
          </a:bodyPr>
          <a:lstStyle/>
          <a:p>
            <a:r>
              <a:rPr lang="en-US" dirty="0" smtClean="0">
                <a:solidFill>
                  <a:srgbClr val="002060"/>
                </a:solidFill>
                <a:latin typeface="Arial Black" pitchFamily="34" charset="0"/>
              </a:rPr>
              <a:t>A normal fast can consist of water only or a combination of water, fruit juices and broth for 1 to 21 days</a:t>
            </a:r>
            <a:endParaRPr lang="en-US" dirty="0">
              <a:solidFill>
                <a:srgbClr val="002060"/>
              </a:solidFill>
              <a:latin typeface="Arial Black" pitchFamily="34" charset="0"/>
            </a:endParaRPr>
          </a:p>
        </p:txBody>
      </p:sp>
      <p:pic>
        <p:nvPicPr>
          <p:cNvPr id="15364" name="Picture 4" descr="less is more: Reusing water bottles"/>
          <p:cNvPicPr>
            <a:picLocks noChangeAspect="1" noChangeArrowheads="1"/>
          </p:cNvPicPr>
          <p:nvPr/>
        </p:nvPicPr>
        <p:blipFill>
          <a:blip r:embed="rId3" cstate="print"/>
          <a:srcRect/>
          <a:stretch>
            <a:fillRect/>
          </a:stretch>
        </p:blipFill>
        <p:spPr bwMode="auto">
          <a:xfrm>
            <a:off x="0" y="3048000"/>
            <a:ext cx="2895600" cy="3810000"/>
          </a:xfrm>
          <a:prstGeom prst="rect">
            <a:avLst/>
          </a:prstGeom>
          <a:noFill/>
        </p:spPr>
      </p:pic>
      <p:pic>
        <p:nvPicPr>
          <p:cNvPr id="15366" name="Picture 6" descr="Top 10 fruit juices .....!!!!! Take it....."/>
          <p:cNvPicPr>
            <a:picLocks noChangeAspect="1" noChangeArrowheads="1"/>
          </p:cNvPicPr>
          <p:nvPr/>
        </p:nvPicPr>
        <p:blipFill>
          <a:blip r:embed="rId4" cstate="print"/>
          <a:srcRect/>
          <a:stretch>
            <a:fillRect/>
          </a:stretch>
        </p:blipFill>
        <p:spPr bwMode="auto">
          <a:xfrm>
            <a:off x="3352800" y="2971800"/>
            <a:ext cx="2743200" cy="3886200"/>
          </a:xfrm>
          <a:prstGeom prst="rect">
            <a:avLst/>
          </a:prstGeom>
          <a:noFill/>
        </p:spPr>
      </p:pic>
      <p:pic>
        <p:nvPicPr>
          <p:cNvPr id="15368" name="Picture 8" descr="Published in Soup by Poppy Barach Printer-friendly"/>
          <p:cNvPicPr>
            <a:picLocks noChangeAspect="1" noChangeArrowheads="1"/>
          </p:cNvPicPr>
          <p:nvPr/>
        </p:nvPicPr>
        <p:blipFill>
          <a:blip r:embed="rId5" cstate="print"/>
          <a:srcRect/>
          <a:stretch>
            <a:fillRect/>
          </a:stretch>
        </p:blipFill>
        <p:spPr bwMode="auto">
          <a:xfrm>
            <a:off x="6096000" y="2971800"/>
            <a:ext cx="3048000" cy="3886200"/>
          </a:xfrm>
          <a:prstGeom prst="rect">
            <a:avLst/>
          </a:prstGeom>
          <a:noFill/>
        </p:spPr>
      </p:pic>
      <p:sp>
        <p:nvSpPr>
          <p:cNvPr id="25" name="Rectangle 24"/>
          <p:cNvSpPr/>
          <p:nvPr/>
        </p:nvSpPr>
        <p:spPr>
          <a:xfrm>
            <a:off x="0" y="1676400"/>
            <a:ext cx="9144000" cy="1200329"/>
          </a:xfrm>
          <a:prstGeom prst="rect">
            <a:avLst/>
          </a:prstGeom>
          <a:solidFill>
            <a:srgbClr val="FFFF00"/>
          </a:solidFill>
        </p:spPr>
        <p:txBody>
          <a:bodyPr wrap="square">
            <a:spAutoFit/>
          </a:bodyPr>
          <a:lstStyle/>
          <a:p>
            <a:r>
              <a:rPr lang="en-US" b="1" dirty="0" smtClean="0">
                <a:solidFill>
                  <a:srgbClr val="002060"/>
                </a:solidFill>
                <a:latin typeface="Arial Black" pitchFamily="34" charset="0"/>
              </a:rPr>
              <a:t>To combine both Fasts you would start out on a normal fast and switch to the Daniel Fast. A Partial Daniel Fast is a 21 day fast eliminating all sodas as liquids. Primarily relying on water and juices for Liquids and vegetables and fruit for solids. Eliminating all meat from the diet.</a:t>
            </a:r>
          </a:p>
        </p:txBody>
      </p:sp>
      <p:pic>
        <p:nvPicPr>
          <p:cNvPr id="26" name="Picture 25" descr="http://ts1.mm.bing.net/th?id=H.4732574130832696&amp;pid=15.1"/>
          <p:cNvPicPr>
            <a:picLocks noChangeAspect="1" noChangeArrowheads="1"/>
          </p:cNvPicPr>
          <p:nvPr/>
        </p:nvPicPr>
        <p:blipFill>
          <a:blip r:embed="rId6" cstate="print"/>
          <a:srcRect/>
          <a:stretch>
            <a:fillRect/>
          </a:stretch>
        </p:blipFill>
        <p:spPr bwMode="auto">
          <a:xfrm>
            <a:off x="0" y="2819400"/>
            <a:ext cx="9144000" cy="4038600"/>
          </a:xfrm>
          <a:prstGeom prst="rect">
            <a:avLst/>
          </a:prstGeom>
          <a:noFill/>
        </p:spPr>
      </p:pic>
    </p:spTree>
  </p:cSld>
  <p:clrMapOvr>
    <a:masterClrMapping/>
  </p:clrMapOvr>
  <p:transition spd="med">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2000" fill="hold"/>
                                        <p:tgtEl>
                                          <p:spTgt spid="25"/>
                                        </p:tgtEl>
                                        <p:attrNameLst>
                                          <p:attrName>ppt_w</p:attrName>
                                        </p:attrNameLst>
                                      </p:cBhvr>
                                      <p:tavLst>
                                        <p:tav tm="0">
                                          <p:val>
                                            <p:fltVal val="0"/>
                                          </p:val>
                                        </p:tav>
                                        <p:tav tm="100000">
                                          <p:val>
                                            <p:strVal val="#ppt_w"/>
                                          </p:val>
                                        </p:tav>
                                      </p:tavLst>
                                    </p:anim>
                                    <p:anim calcmode="lin" valueType="num">
                                      <p:cBhvr>
                                        <p:cTn id="8" dur="2000" fill="hold"/>
                                        <p:tgtEl>
                                          <p:spTgt spid="25"/>
                                        </p:tgtEl>
                                        <p:attrNameLst>
                                          <p:attrName>ppt_h</p:attrName>
                                        </p:attrNameLst>
                                      </p:cBhvr>
                                      <p:tavLst>
                                        <p:tav tm="0">
                                          <p:val>
                                            <p:fltVal val="0"/>
                                          </p:val>
                                        </p:tav>
                                        <p:tav tm="100000">
                                          <p:val>
                                            <p:strVal val="#ppt_h"/>
                                          </p:val>
                                        </p:tav>
                                      </p:tavLst>
                                    </p:anim>
                                    <p:animEffect transition="in" filter="fade">
                                      <p:cBhvr>
                                        <p:cTn id="9" dur="2000"/>
                                        <p:tgtEl>
                                          <p:spTgt spid="25"/>
                                        </p:tgtEl>
                                      </p:cBhvr>
                                    </p:animEffect>
                                  </p:childTnLst>
                                </p:cTn>
                              </p:par>
                              <p:par>
                                <p:cTn id="10" presetID="53" presetClass="entr" presetSubtype="0" fill="hold" nodeType="withEffect">
                                  <p:stCondLst>
                                    <p:cond delay="0"/>
                                  </p:stCondLst>
                                  <p:childTnLst>
                                    <p:set>
                                      <p:cBhvr>
                                        <p:cTn id="11" dur="1" fill="hold">
                                          <p:stCondLst>
                                            <p:cond delay="0"/>
                                          </p:stCondLst>
                                        </p:cTn>
                                        <p:tgtEl>
                                          <p:spTgt spid="26"/>
                                        </p:tgtEl>
                                        <p:attrNameLst>
                                          <p:attrName>style.visibility</p:attrName>
                                        </p:attrNameLst>
                                      </p:cBhvr>
                                      <p:to>
                                        <p:strVal val="visible"/>
                                      </p:to>
                                    </p:set>
                                    <p:anim calcmode="lin" valueType="num">
                                      <p:cBhvr>
                                        <p:cTn id="12" dur="2000" fill="hold"/>
                                        <p:tgtEl>
                                          <p:spTgt spid="26"/>
                                        </p:tgtEl>
                                        <p:attrNameLst>
                                          <p:attrName>ppt_w</p:attrName>
                                        </p:attrNameLst>
                                      </p:cBhvr>
                                      <p:tavLst>
                                        <p:tav tm="0">
                                          <p:val>
                                            <p:fltVal val="0"/>
                                          </p:val>
                                        </p:tav>
                                        <p:tav tm="100000">
                                          <p:val>
                                            <p:strVal val="#ppt_w"/>
                                          </p:val>
                                        </p:tav>
                                      </p:tavLst>
                                    </p:anim>
                                    <p:anim calcmode="lin" valueType="num">
                                      <p:cBhvr>
                                        <p:cTn id="13" dur="2000" fill="hold"/>
                                        <p:tgtEl>
                                          <p:spTgt spid="26"/>
                                        </p:tgtEl>
                                        <p:attrNameLst>
                                          <p:attrName>ppt_h</p:attrName>
                                        </p:attrNameLst>
                                      </p:cBhvr>
                                      <p:tavLst>
                                        <p:tav tm="0">
                                          <p:val>
                                            <p:fltVal val="0"/>
                                          </p:val>
                                        </p:tav>
                                        <p:tav tm="100000">
                                          <p:val>
                                            <p:strVal val="#ppt_h"/>
                                          </p:val>
                                        </p:tav>
                                      </p:tavLst>
                                    </p:anim>
                                    <p:animEffect transition="in" filter="fade">
                                      <p:cBhvr>
                                        <p:cTn id="14" dur="20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830997"/>
          </a:xfrm>
          <a:prstGeom prst="rect">
            <a:avLst/>
          </a:prstGeom>
          <a:solidFill>
            <a:schemeClr val="tx2">
              <a:lumMod val="60000"/>
              <a:lumOff val="40000"/>
            </a:schemeClr>
          </a:solidFill>
          <a:ln w="57150">
            <a:solidFill>
              <a:srgbClr val="0070C0"/>
            </a:solidFill>
          </a:ln>
        </p:spPr>
        <p:txBody>
          <a:bodyPr wrap="square" lIns="91440" tIns="45720" rIns="91440" bIns="45720">
            <a:spAutoFit/>
            <a:scene3d>
              <a:camera prst="obliqueBottomLeft"/>
              <a:lightRig rig="threePt" dir="t"/>
            </a:scene3d>
            <a:sp3d extrusionH="57150">
              <a:bevelT h="50800"/>
            </a:sp3d>
          </a:bodyPr>
          <a:lstStyle/>
          <a:p>
            <a:pPr algn="ctr"/>
            <a:r>
              <a:rPr lang="en-US" sz="4800" b="1" dirty="0" smtClean="0">
                <a:ln w="57150" cmpd="sng">
                  <a:solidFill>
                    <a:srgbClr val="FFFF00"/>
                  </a:solidFill>
                  <a:prstDash val="solid"/>
                  <a:miter lim="800000"/>
                </a:ln>
                <a:solidFill>
                  <a:srgbClr val="CC9900"/>
                </a:solidFill>
                <a:effectLst>
                  <a:glow rad="228600">
                    <a:schemeClr val="accent6">
                      <a:satMod val="175000"/>
                      <a:alpha val="40000"/>
                    </a:schemeClr>
                  </a:glow>
                </a:effectLst>
              </a:rPr>
              <a:t>Fasting</a:t>
            </a:r>
            <a:r>
              <a:rPr lang="en-US" sz="4800" b="1" dirty="0" smtClean="0">
                <a:ln w="57150" cmpd="sng">
                  <a:solidFill>
                    <a:srgbClr val="CC9900"/>
                  </a:solidFill>
                  <a:prstDash val="solid"/>
                  <a:miter lim="800000"/>
                </a:ln>
                <a:solidFill>
                  <a:srgbClr val="CC9900"/>
                </a:solidFill>
                <a:effectLst>
                  <a:glow rad="228600">
                    <a:schemeClr val="accent6">
                      <a:satMod val="175000"/>
                      <a:alpha val="40000"/>
                    </a:schemeClr>
                  </a:glow>
                </a:effectLst>
              </a:rPr>
              <a:t> </a:t>
            </a:r>
            <a:endParaRPr lang="en-US" sz="4800" b="1" cap="none" spc="0" dirty="0">
              <a:ln w="57150" cmpd="sng">
                <a:solidFill>
                  <a:srgbClr val="CC9900"/>
                </a:solidFill>
                <a:prstDash val="solid"/>
                <a:miter lim="800000"/>
              </a:ln>
              <a:solidFill>
                <a:srgbClr val="CC9900"/>
              </a:solidFill>
              <a:effectLst>
                <a:glow rad="228600">
                  <a:schemeClr val="accent6">
                    <a:satMod val="175000"/>
                    <a:alpha val="40000"/>
                  </a:schemeClr>
                </a:glow>
              </a:effectLst>
            </a:endParaRPr>
          </a:p>
        </p:txBody>
      </p:sp>
      <p:sp>
        <p:nvSpPr>
          <p:cNvPr id="5" name="Rectangle 4"/>
          <p:cNvSpPr/>
          <p:nvPr/>
        </p:nvSpPr>
        <p:spPr>
          <a:xfrm>
            <a:off x="0" y="838200"/>
            <a:ext cx="9144000" cy="533400"/>
          </a:xfrm>
          <a:prstGeom prst="rect">
            <a:avLst/>
          </a:prstGeom>
          <a:solidFill>
            <a:srgbClr val="FFFF00"/>
          </a:solid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8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Foods to include in your diet during the Daniel Fast</a:t>
            </a:r>
            <a:endParaRPr lang="en-US" sz="2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 name="Rectangle 5"/>
          <p:cNvSpPr/>
          <p:nvPr/>
        </p:nvSpPr>
        <p:spPr>
          <a:xfrm>
            <a:off x="0" y="1371600"/>
            <a:ext cx="9144000" cy="1477328"/>
          </a:xfrm>
          <a:prstGeom prst="rect">
            <a:avLst/>
          </a:prstGeom>
          <a:solidFill>
            <a:srgbClr val="FFFF00"/>
          </a:solidFill>
        </p:spPr>
        <p:txBody>
          <a:bodyPr wrap="square">
            <a:spAutoFit/>
          </a:bodyPr>
          <a:lstStyle/>
          <a:p>
            <a:pPr lvl="0" eaLnBrk="0" fontAlgn="base" hangingPunct="0">
              <a:spcBef>
                <a:spcPct val="0"/>
              </a:spcBef>
              <a:spcAft>
                <a:spcPct val="0"/>
              </a:spcAft>
            </a:pPr>
            <a:r>
              <a:rPr lang="en-US" b="1" u="sng" dirty="0" smtClean="0">
                <a:latin typeface="Arial" pitchFamily="34" charset="0"/>
                <a:cs typeface="Arial" pitchFamily="34" charset="0"/>
              </a:rPr>
              <a:t>All fruits</a:t>
            </a:r>
            <a:r>
              <a:rPr lang="en-US" dirty="0" smtClean="0">
                <a:latin typeface="Arial" pitchFamily="34" charset="0"/>
                <a:cs typeface="Arial" pitchFamily="34" charset="0"/>
              </a:rPr>
              <a:t>. These can be fresh, frozen, dried, juiced or canned. Fruits include but are not limited to apples, apricots, bananas, blackberries, blueberries, boysenberries, cantaloupe, cherries, cranberries, figs, grapefruit, grapes, guava, honeydew melon, kiwi, lemons, limes, mangoes, nectarines,  oranges, papayas, peaches, pears, pineapples, plums, prunes, raisins, raspberries, strawberries, tangelos, tangerines, watermelon</a:t>
            </a:r>
          </a:p>
        </p:txBody>
      </p:sp>
      <p:pic>
        <p:nvPicPr>
          <p:cNvPr id="54275" name="Picture 3" descr="All Fruits HD 1280x960"/>
          <p:cNvPicPr>
            <a:picLocks noChangeAspect="1" noChangeArrowheads="1"/>
          </p:cNvPicPr>
          <p:nvPr/>
        </p:nvPicPr>
        <p:blipFill>
          <a:blip r:embed="rId2" cstate="print"/>
          <a:srcRect/>
          <a:stretch>
            <a:fillRect/>
          </a:stretch>
        </p:blipFill>
        <p:spPr bwMode="auto">
          <a:xfrm>
            <a:off x="0" y="2895600"/>
            <a:ext cx="9144000" cy="3962400"/>
          </a:xfrm>
          <a:prstGeom prst="rect">
            <a:avLst/>
          </a:prstGeom>
          <a:noFill/>
        </p:spPr>
      </p:pic>
      <p:sp>
        <p:nvSpPr>
          <p:cNvPr id="7" name="Rectangle 6"/>
          <p:cNvSpPr/>
          <p:nvPr/>
        </p:nvSpPr>
        <p:spPr>
          <a:xfrm>
            <a:off x="0" y="1295400"/>
            <a:ext cx="9144000" cy="2031325"/>
          </a:xfrm>
          <a:prstGeom prst="rect">
            <a:avLst/>
          </a:prstGeom>
          <a:solidFill>
            <a:srgbClr val="FFFF00"/>
          </a:solidFill>
        </p:spPr>
        <p:txBody>
          <a:bodyPr wrap="square">
            <a:spAutoFit/>
          </a:bodyPr>
          <a:lstStyle/>
          <a:p>
            <a:pPr lvl="0" eaLnBrk="0" fontAlgn="base" hangingPunct="0">
              <a:spcBef>
                <a:spcPct val="0"/>
              </a:spcBef>
              <a:spcAft>
                <a:spcPct val="0"/>
              </a:spcAft>
            </a:pPr>
            <a:r>
              <a:rPr lang="en-US" b="1" u="sng" dirty="0" smtClean="0">
                <a:latin typeface="Arial" pitchFamily="34" charset="0"/>
                <a:cs typeface="Arial" pitchFamily="34" charset="0"/>
              </a:rPr>
              <a:t>All vegetables</a:t>
            </a:r>
            <a:r>
              <a:rPr lang="en-US" dirty="0" smtClean="0">
                <a:latin typeface="Arial" pitchFamily="34" charset="0"/>
                <a:cs typeface="Arial" pitchFamily="34" charset="0"/>
              </a:rPr>
              <a:t>. These can be fresh, frozen, dried, juiced or canned. Vegetables include but are not limited to artichokes, asparagus, beets, broccoli, Brussels sprouts, cabbage, carrots, cauliflower, celery, chili peppers, collard greens, corn, cucumbers, eggplant, garlic, ginger root, kale, leeks, lettuce, mushrooms, mustard greens, okra, onions, parsley, potatoes, radishes, rutabagas, scallions, spinach, sprouts, squashes, sweet potatoes, tomatoes, turnips, watercress, yams, zucchini, veggie burgers are an option if you are not allergic to soy.</a:t>
            </a:r>
          </a:p>
        </p:txBody>
      </p:sp>
      <p:pic>
        <p:nvPicPr>
          <p:cNvPr id="54279" name="Picture 7" descr="Vegetables Food wallpapers - Crazy Frankenstein"/>
          <p:cNvPicPr>
            <a:picLocks noChangeAspect="1" noChangeArrowheads="1"/>
          </p:cNvPicPr>
          <p:nvPr/>
        </p:nvPicPr>
        <p:blipFill>
          <a:blip r:embed="rId3" cstate="print"/>
          <a:srcRect/>
          <a:stretch>
            <a:fillRect/>
          </a:stretch>
        </p:blipFill>
        <p:spPr bwMode="auto">
          <a:xfrm>
            <a:off x="0" y="3352800"/>
            <a:ext cx="9144000" cy="3505200"/>
          </a:xfrm>
          <a:prstGeom prst="rect">
            <a:avLst/>
          </a:prstGeom>
          <a:noFill/>
        </p:spPr>
      </p:pic>
      <p:sp>
        <p:nvSpPr>
          <p:cNvPr id="54273" name="Rectangle 1"/>
          <p:cNvSpPr>
            <a:spLocks noChangeArrowheads="1"/>
          </p:cNvSpPr>
          <p:nvPr/>
        </p:nvSpPr>
        <p:spPr bwMode="auto">
          <a:xfrm>
            <a:off x="0" y="1295400"/>
            <a:ext cx="9144000" cy="646331"/>
          </a:xfrm>
          <a:prstGeom prst="rect">
            <a:avLst/>
          </a:prstGeom>
          <a:solidFill>
            <a:srgbClr val="FFFF00"/>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1" i="0" u="sng" strike="noStrike" cap="none" normalizeH="0" baseline="0" dirty="0" smtClean="0">
                <a:ln>
                  <a:noFill/>
                </a:ln>
                <a:solidFill>
                  <a:schemeClr val="tx1"/>
                </a:solidFill>
                <a:effectLst/>
                <a:latin typeface="Arial" pitchFamily="34" charset="0"/>
                <a:cs typeface="Arial" pitchFamily="34" charset="0"/>
              </a:rPr>
              <a:t>All whole grains</a:t>
            </a:r>
            <a:r>
              <a:rPr kumimoji="0" lang="en-US" sz="1800" b="0" i="0" u="none" strike="noStrike" cap="none" normalizeH="0" baseline="0" dirty="0" smtClean="0">
                <a:ln>
                  <a:noFill/>
                </a:ln>
                <a:solidFill>
                  <a:schemeClr val="tx1"/>
                </a:solidFill>
                <a:effectLst/>
                <a:latin typeface="Arial" pitchFamily="34" charset="0"/>
                <a:cs typeface="Arial" pitchFamily="34" charset="0"/>
              </a:rPr>
              <a:t>, including but not limited to whole wheat, brown rice, millet, quinoa, oats, barley, grits, whole wheat pasta, whole wheat tortillas, rice cakes and popcorn.</a:t>
            </a:r>
          </a:p>
        </p:txBody>
      </p:sp>
      <p:pic>
        <p:nvPicPr>
          <p:cNvPr id="54281" name="Picture 9" descr="grains are seeds of various plants a grain has three parts the bran ..."/>
          <p:cNvPicPr>
            <a:picLocks noChangeAspect="1" noChangeArrowheads="1"/>
          </p:cNvPicPr>
          <p:nvPr/>
        </p:nvPicPr>
        <p:blipFill>
          <a:blip r:embed="rId4" cstate="print"/>
          <a:srcRect/>
          <a:stretch>
            <a:fillRect/>
          </a:stretch>
        </p:blipFill>
        <p:spPr bwMode="auto">
          <a:xfrm>
            <a:off x="0" y="1905000"/>
            <a:ext cx="9144000" cy="4953000"/>
          </a:xfrm>
          <a:prstGeom prst="rect">
            <a:avLst/>
          </a:prstGeom>
          <a:noFill/>
        </p:spPr>
      </p:pic>
      <p:sp>
        <p:nvSpPr>
          <p:cNvPr id="12" name="Rectangle 11"/>
          <p:cNvSpPr/>
          <p:nvPr/>
        </p:nvSpPr>
        <p:spPr>
          <a:xfrm>
            <a:off x="0" y="1295400"/>
            <a:ext cx="9144000" cy="2585323"/>
          </a:xfrm>
          <a:prstGeom prst="rect">
            <a:avLst/>
          </a:prstGeom>
          <a:solidFill>
            <a:srgbClr val="FFFF00"/>
          </a:solidFill>
        </p:spPr>
        <p:txBody>
          <a:bodyPr wrap="square">
            <a:spAutoFit/>
          </a:bodyPr>
          <a:lstStyle/>
          <a:p>
            <a:r>
              <a:rPr lang="en-US" b="1" u="sng" dirty="0" smtClean="0">
                <a:latin typeface="Arial" pitchFamily="34" charset="0"/>
                <a:cs typeface="Arial" pitchFamily="34" charset="0"/>
              </a:rPr>
              <a:t>All nuts and seeds</a:t>
            </a:r>
            <a:r>
              <a:rPr lang="en-US" b="1" dirty="0" smtClean="0">
                <a:latin typeface="Arial" pitchFamily="34" charset="0"/>
                <a:cs typeface="Arial" pitchFamily="34" charset="0"/>
              </a:rPr>
              <a:t>, including but not limited to sunflower seeds, cashews, peanuts, sesame. Also nut butters including peanut butter.</a:t>
            </a:r>
          </a:p>
          <a:p>
            <a:r>
              <a:rPr lang="en-US" b="1" u="sng" dirty="0" smtClean="0">
                <a:latin typeface="Arial" pitchFamily="34" charset="0"/>
                <a:cs typeface="Arial" pitchFamily="34" charset="0"/>
              </a:rPr>
              <a:t>All legumes</a:t>
            </a:r>
            <a:r>
              <a:rPr lang="en-US" b="1" dirty="0" smtClean="0">
                <a:latin typeface="Arial" pitchFamily="34" charset="0"/>
                <a:cs typeface="Arial" pitchFamily="34" charset="0"/>
              </a:rPr>
              <a:t>. These can be canned or dried. Legumes include but are not limited to dried beans, pinto beans, split peas, lentils, black eyed peas, kidney beans, black beans, cannellini beans, white beans.</a:t>
            </a:r>
          </a:p>
          <a:p>
            <a:r>
              <a:rPr lang="en-US" b="1" u="sng" dirty="0" smtClean="0">
                <a:latin typeface="Arial" pitchFamily="34" charset="0"/>
                <a:cs typeface="Arial" pitchFamily="34" charset="0"/>
              </a:rPr>
              <a:t>All quality oils</a:t>
            </a:r>
            <a:r>
              <a:rPr lang="en-US" b="1" dirty="0" smtClean="0">
                <a:latin typeface="Arial" pitchFamily="34" charset="0"/>
                <a:cs typeface="Arial" pitchFamily="34" charset="0"/>
              </a:rPr>
              <a:t> including but not limited to olive, canola, grape seed, peanut, and sesame.</a:t>
            </a:r>
          </a:p>
          <a:p>
            <a:r>
              <a:rPr lang="en-US" b="1" u="sng" dirty="0" smtClean="0">
                <a:latin typeface="Arial" pitchFamily="34" charset="0"/>
                <a:cs typeface="Arial" pitchFamily="34" charset="0"/>
              </a:rPr>
              <a:t>Beverages</a:t>
            </a:r>
            <a:r>
              <a:rPr lang="en-US" b="1" dirty="0" smtClean="0">
                <a:latin typeface="Arial" pitchFamily="34" charset="0"/>
                <a:cs typeface="Arial" pitchFamily="34" charset="0"/>
              </a:rPr>
              <a:t>: spring water, distilled water or other pure waters.</a:t>
            </a:r>
          </a:p>
          <a:p>
            <a:r>
              <a:rPr lang="en-US" b="1" u="sng" dirty="0" smtClean="0">
                <a:latin typeface="Arial" pitchFamily="34" charset="0"/>
                <a:cs typeface="Arial" pitchFamily="34" charset="0"/>
              </a:rPr>
              <a:t>Other</a:t>
            </a:r>
            <a:r>
              <a:rPr lang="en-US" b="1" dirty="0" smtClean="0">
                <a:latin typeface="Arial" pitchFamily="34" charset="0"/>
                <a:cs typeface="Arial" pitchFamily="34" charset="0"/>
              </a:rPr>
              <a:t>: tofu, soy products, vinegar, seasonings, salt, herbs and spices.</a:t>
            </a:r>
            <a:endParaRPr lang="en-US" b="1" dirty="0">
              <a:latin typeface="Arial" pitchFamily="34" charset="0"/>
              <a:cs typeface="Arial" pitchFamily="34" charset="0"/>
            </a:endParaRPr>
          </a:p>
        </p:txBody>
      </p:sp>
      <p:pic>
        <p:nvPicPr>
          <p:cNvPr id="54283" name="Picture 11" descr="10 REASONS TO SOAK NUTS AND SEEDS | Health Coach Jen"/>
          <p:cNvPicPr>
            <a:picLocks noChangeAspect="1" noChangeArrowheads="1"/>
          </p:cNvPicPr>
          <p:nvPr/>
        </p:nvPicPr>
        <p:blipFill>
          <a:blip r:embed="rId5" cstate="print"/>
          <a:srcRect/>
          <a:stretch>
            <a:fillRect/>
          </a:stretch>
        </p:blipFill>
        <p:spPr bwMode="auto">
          <a:xfrm>
            <a:off x="0" y="3886200"/>
            <a:ext cx="9144000" cy="2971800"/>
          </a:xfrm>
          <a:prstGeom prst="rect">
            <a:avLst/>
          </a:prstGeom>
          <a:noFill/>
        </p:spPr>
      </p:pic>
    </p:spTree>
  </p:cSld>
  <p:clrMapOvr>
    <a:masterClrMapping/>
  </p:clrMapOvr>
  <p:transition spd="med">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2000" fill="hold"/>
                                        <p:tgtEl>
                                          <p:spTgt spid="7"/>
                                        </p:tgtEl>
                                        <p:attrNameLst>
                                          <p:attrName>ppt_w</p:attrName>
                                        </p:attrNameLst>
                                      </p:cBhvr>
                                      <p:tavLst>
                                        <p:tav tm="0">
                                          <p:val>
                                            <p:fltVal val="0"/>
                                          </p:val>
                                        </p:tav>
                                        <p:tav tm="100000">
                                          <p:val>
                                            <p:strVal val="#ppt_w"/>
                                          </p:val>
                                        </p:tav>
                                      </p:tavLst>
                                    </p:anim>
                                    <p:anim calcmode="lin" valueType="num">
                                      <p:cBhvr>
                                        <p:cTn id="8" dur="2000" fill="hold"/>
                                        <p:tgtEl>
                                          <p:spTgt spid="7"/>
                                        </p:tgtEl>
                                        <p:attrNameLst>
                                          <p:attrName>ppt_h</p:attrName>
                                        </p:attrNameLst>
                                      </p:cBhvr>
                                      <p:tavLst>
                                        <p:tav tm="0">
                                          <p:val>
                                            <p:fltVal val="0"/>
                                          </p:val>
                                        </p:tav>
                                        <p:tav tm="100000">
                                          <p:val>
                                            <p:strVal val="#ppt_h"/>
                                          </p:val>
                                        </p:tav>
                                      </p:tavLst>
                                    </p:anim>
                                    <p:animEffect transition="in" filter="fade">
                                      <p:cBhvr>
                                        <p:cTn id="9" dur="2000"/>
                                        <p:tgtEl>
                                          <p:spTgt spid="7"/>
                                        </p:tgtEl>
                                      </p:cBhvr>
                                    </p:animEffect>
                                  </p:childTnLst>
                                </p:cTn>
                              </p:par>
                              <p:par>
                                <p:cTn id="10" presetID="53" presetClass="entr" presetSubtype="0" fill="hold" nodeType="withEffect">
                                  <p:stCondLst>
                                    <p:cond delay="0"/>
                                  </p:stCondLst>
                                  <p:childTnLst>
                                    <p:set>
                                      <p:cBhvr>
                                        <p:cTn id="11" dur="1" fill="hold">
                                          <p:stCondLst>
                                            <p:cond delay="0"/>
                                          </p:stCondLst>
                                        </p:cTn>
                                        <p:tgtEl>
                                          <p:spTgt spid="54279"/>
                                        </p:tgtEl>
                                        <p:attrNameLst>
                                          <p:attrName>style.visibility</p:attrName>
                                        </p:attrNameLst>
                                      </p:cBhvr>
                                      <p:to>
                                        <p:strVal val="visible"/>
                                      </p:to>
                                    </p:set>
                                    <p:anim calcmode="lin" valueType="num">
                                      <p:cBhvr>
                                        <p:cTn id="12" dur="2000" fill="hold"/>
                                        <p:tgtEl>
                                          <p:spTgt spid="54279"/>
                                        </p:tgtEl>
                                        <p:attrNameLst>
                                          <p:attrName>ppt_w</p:attrName>
                                        </p:attrNameLst>
                                      </p:cBhvr>
                                      <p:tavLst>
                                        <p:tav tm="0">
                                          <p:val>
                                            <p:fltVal val="0"/>
                                          </p:val>
                                        </p:tav>
                                        <p:tav tm="100000">
                                          <p:val>
                                            <p:strVal val="#ppt_w"/>
                                          </p:val>
                                        </p:tav>
                                      </p:tavLst>
                                    </p:anim>
                                    <p:anim calcmode="lin" valueType="num">
                                      <p:cBhvr>
                                        <p:cTn id="13" dur="2000" fill="hold"/>
                                        <p:tgtEl>
                                          <p:spTgt spid="54279"/>
                                        </p:tgtEl>
                                        <p:attrNameLst>
                                          <p:attrName>ppt_h</p:attrName>
                                        </p:attrNameLst>
                                      </p:cBhvr>
                                      <p:tavLst>
                                        <p:tav tm="0">
                                          <p:val>
                                            <p:fltVal val="0"/>
                                          </p:val>
                                        </p:tav>
                                        <p:tav tm="100000">
                                          <p:val>
                                            <p:strVal val="#ppt_h"/>
                                          </p:val>
                                        </p:tav>
                                      </p:tavLst>
                                    </p:anim>
                                    <p:animEffect transition="in" filter="fade">
                                      <p:cBhvr>
                                        <p:cTn id="14" dur="2000"/>
                                        <p:tgtEl>
                                          <p:spTgt spid="54279"/>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grpId="0" nodeType="clickEffect">
                                  <p:stCondLst>
                                    <p:cond delay="0"/>
                                  </p:stCondLst>
                                  <p:childTnLst>
                                    <p:set>
                                      <p:cBhvr>
                                        <p:cTn id="18" dur="1" fill="hold">
                                          <p:stCondLst>
                                            <p:cond delay="0"/>
                                          </p:stCondLst>
                                        </p:cTn>
                                        <p:tgtEl>
                                          <p:spTgt spid="54273"/>
                                        </p:tgtEl>
                                        <p:attrNameLst>
                                          <p:attrName>style.visibility</p:attrName>
                                        </p:attrNameLst>
                                      </p:cBhvr>
                                      <p:to>
                                        <p:strVal val="visible"/>
                                      </p:to>
                                    </p:set>
                                    <p:anim calcmode="lin" valueType="num">
                                      <p:cBhvr>
                                        <p:cTn id="19" dur="2000" fill="hold"/>
                                        <p:tgtEl>
                                          <p:spTgt spid="54273"/>
                                        </p:tgtEl>
                                        <p:attrNameLst>
                                          <p:attrName>ppt_w</p:attrName>
                                        </p:attrNameLst>
                                      </p:cBhvr>
                                      <p:tavLst>
                                        <p:tav tm="0">
                                          <p:val>
                                            <p:fltVal val="0"/>
                                          </p:val>
                                        </p:tav>
                                        <p:tav tm="100000">
                                          <p:val>
                                            <p:strVal val="#ppt_w"/>
                                          </p:val>
                                        </p:tav>
                                      </p:tavLst>
                                    </p:anim>
                                    <p:anim calcmode="lin" valueType="num">
                                      <p:cBhvr>
                                        <p:cTn id="20" dur="2000" fill="hold"/>
                                        <p:tgtEl>
                                          <p:spTgt spid="54273"/>
                                        </p:tgtEl>
                                        <p:attrNameLst>
                                          <p:attrName>ppt_h</p:attrName>
                                        </p:attrNameLst>
                                      </p:cBhvr>
                                      <p:tavLst>
                                        <p:tav tm="0">
                                          <p:val>
                                            <p:fltVal val="0"/>
                                          </p:val>
                                        </p:tav>
                                        <p:tav tm="100000">
                                          <p:val>
                                            <p:strVal val="#ppt_h"/>
                                          </p:val>
                                        </p:tav>
                                      </p:tavLst>
                                    </p:anim>
                                    <p:animEffect transition="in" filter="fade">
                                      <p:cBhvr>
                                        <p:cTn id="21" dur="2000"/>
                                        <p:tgtEl>
                                          <p:spTgt spid="54273"/>
                                        </p:tgtEl>
                                      </p:cBhvr>
                                    </p:animEffect>
                                  </p:childTnLst>
                                </p:cTn>
                              </p:par>
                              <p:par>
                                <p:cTn id="22" presetID="53" presetClass="entr" presetSubtype="0" fill="hold" nodeType="withEffect">
                                  <p:stCondLst>
                                    <p:cond delay="0"/>
                                  </p:stCondLst>
                                  <p:childTnLst>
                                    <p:set>
                                      <p:cBhvr>
                                        <p:cTn id="23" dur="1" fill="hold">
                                          <p:stCondLst>
                                            <p:cond delay="0"/>
                                          </p:stCondLst>
                                        </p:cTn>
                                        <p:tgtEl>
                                          <p:spTgt spid="54281"/>
                                        </p:tgtEl>
                                        <p:attrNameLst>
                                          <p:attrName>style.visibility</p:attrName>
                                        </p:attrNameLst>
                                      </p:cBhvr>
                                      <p:to>
                                        <p:strVal val="visible"/>
                                      </p:to>
                                    </p:set>
                                    <p:anim calcmode="lin" valueType="num">
                                      <p:cBhvr>
                                        <p:cTn id="24" dur="2000" fill="hold"/>
                                        <p:tgtEl>
                                          <p:spTgt spid="54281"/>
                                        </p:tgtEl>
                                        <p:attrNameLst>
                                          <p:attrName>ppt_w</p:attrName>
                                        </p:attrNameLst>
                                      </p:cBhvr>
                                      <p:tavLst>
                                        <p:tav tm="0">
                                          <p:val>
                                            <p:fltVal val="0"/>
                                          </p:val>
                                        </p:tav>
                                        <p:tav tm="100000">
                                          <p:val>
                                            <p:strVal val="#ppt_w"/>
                                          </p:val>
                                        </p:tav>
                                      </p:tavLst>
                                    </p:anim>
                                    <p:anim calcmode="lin" valueType="num">
                                      <p:cBhvr>
                                        <p:cTn id="25" dur="2000" fill="hold"/>
                                        <p:tgtEl>
                                          <p:spTgt spid="54281"/>
                                        </p:tgtEl>
                                        <p:attrNameLst>
                                          <p:attrName>ppt_h</p:attrName>
                                        </p:attrNameLst>
                                      </p:cBhvr>
                                      <p:tavLst>
                                        <p:tav tm="0">
                                          <p:val>
                                            <p:fltVal val="0"/>
                                          </p:val>
                                        </p:tav>
                                        <p:tav tm="100000">
                                          <p:val>
                                            <p:strVal val="#ppt_h"/>
                                          </p:val>
                                        </p:tav>
                                      </p:tavLst>
                                    </p:anim>
                                    <p:animEffect transition="in" filter="fade">
                                      <p:cBhvr>
                                        <p:cTn id="26" dur="2000"/>
                                        <p:tgtEl>
                                          <p:spTgt spid="54281"/>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p:cTn id="31" dur="2000" fill="hold"/>
                                        <p:tgtEl>
                                          <p:spTgt spid="12"/>
                                        </p:tgtEl>
                                        <p:attrNameLst>
                                          <p:attrName>ppt_w</p:attrName>
                                        </p:attrNameLst>
                                      </p:cBhvr>
                                      <p:tavLst>
                                        <p:tav tm="0">
                                          <p:val>
                                            <p:fltVal val="0"/>
                                          </p:val>
                                        </p:tav>
                                        <p:tav tm="100000">
                                          <p:val>
                                            <p:strVal val="#ppt_w"/>
                                          </p:val>
                                        </p:tav>
                                      </p:tavLst>
                                    </p:anim>
                                    <p:anim calcmode="lin" valueType="num">
                                      <p:cBhvr>
                                        <p:cTn id="32" dur="2000" fill="hold"/>
                                        <p:tgtEl>
                                          <p:spTgt spid="12"/>
                                        </p:tgtEl>
                                        <p:attrNameLst>
                                          <p:attrName>ppt_h</p:attrName>
                                        </p:attrNameLst>
                                      </p:cBhvr>
                                      <p:tavLst>
                                        <p:tav tm="0">
                                          <p:val>
                                            <p:fltVal val="0"/>
                                          </p:val>
                                        </p:tav>
                                        <p:tav tm="100000">
                                          <p:val>
                                            <p:strVal val="#ppt_h"/>
                                          </p:val>
                                        </p:tav>
                                      </p:tavLst>
                                    </p:anim>
                                    <p:animEffect transition="in" filter="fade">
                                      <p:cBhvr>
                                        <p:cTn id="33" dur="2000"/>
                                        <p:tgtEl>
                                          <p:spTgt spid="12"/>
                                        </p:tgtEl>
                                      </p:cBhvr>
                                    </p:animEffect>
                                  </p:childTnLst>
                                </p:cTn>
                              </p:par>
                              <p:par>
                                <p:cTn id="34" presetID="53" presetClass="entr" presetSubtype="0" fill="hold" nodeType="withEffect">
                                  <p:stCondLst>
                                    <p:cond delay="0"/>
                                  </p:stCondLst>
                                  <p:childTnLst>
                                    <p:set>
                                      <p:cBhvr>
                                        <p:cTn id="35" dur="1" fill="hold">
                                          <p:stCondLst>
                                            <p:cond delay="0"/>
                                          </p:stCondLst>
                                        </p:cTn>
                                        <p:tgtEl>
                                          <p:spTgt spid="54283"/>
                                        </p:tgtEl>
                                        <p:attrNameLst>
                                          <p:attrName>style.visibility</p:attrName>
                                        </p:attrNameLst>
                                      </p:cBhvr>
                                      <p:to>
                                        <p:strVal val="visible"/>
                                      </p:to>
                                    </p:set>
                                    <p:anim calcmode="lin" valueType="num">
                                      <p:cBhvr>
                                        <p:cTn id="36" dur="2000" fill="hold"/>
                                        <p:tgtEl>
                                          <p:spTgt spid="54283"/>
                                        </p:tgtEl>
                                        <p:attrNameLst>
                                          <p:attrName>ppt_w</p:attrName>
                                        </p:attrNameLst>
                                      </p:cBhvr>
                                      <p:tavLst>
                                        <p:tav tm="0">
                                          <p:val>
                                            <p:fltVal val="0"/>
                                          </p:val>
                                        </p:tav>
                                        <p:tav tm="100000">
                                          <p:val>
                                            <p:strVal val="#ppt_w"/>
                                          </p:val>
                                        </p:tav>
                                      </p:tavLst>
                                    </p:anim>
                                    <p:anim calcmode="lin" valueType="num">
                                      <p:cBhvr>
                                        <p:cTn id="37" dur="2000" fill="hold"/>
                                        <p:tgtEl>
                                          <p:spTgt spid="54283"/>
                                        </p:tgtEl>
                                        <p:attrNameLst>
                                          <p:attrName>ppt_h</p:attrName>
                                        </p:attrNameLst>
                                      </p:cBhvr>
                                      <p:tavLst>
                                        <p:tav tm="0">
                                          <p:val>
                                            <p:fltVal val="0"/>
                                          </p:val>
                                        </p:tav>
                                        <p:tav tm="100000">
                                          <p:val>
                                            <p:strVal val="#ppt_h"/>
                                          </p:val>
                                        </p:tav>
                                      </p:tavLst>
                                    </p:anim>
                                    <p:animEffect transition="in" filter="fade">
                                      <p:cBhvr>
                                        <p:cTn id="38" dur="2000"/>
                                        <p:tgtEl>
                                          <p:spTgt spid="542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54273" grpId="0" animBg="1"/>
      <p:bldP spid="1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830997"/>
          </a:xfrm>
          <a:prstGeom prst="rect">
            <a:avLst/>
          </a:prstGeom>
          <a:solidFill>
            <a:schemeClr val="tx2">
              <a:lumMod val="60000"/>
              <a:lumOff val="40000"/>
            </a:schemeClr>
          </a:solidFill>
          <a:ln w="57150">
            <a:solidFill>
              <a:srgbClr val="0070C0"/>
            </a:solidFill>
          </a:ln>
        </p:spPr>
        <p:txBody>
          <a:bodyPr wrap="square" lIns="91440" tIns="45720" rIns="91440" bIns="45720">
            <a:spAutoFit/>
            <a:scene3d>
              <a:camera prst="obliqueBottomLeft"/>
              <a:lightRig rig="threePt" dir="t"/>
            </a:scene3d>
            <a:sp3d extrusionH="57150">
              <a:bevelT h="50800"/>
            </a:sp3d>
          </a:bodyPr>
          <a:lstStyle/>
          <a:p>
            <a:pPr algn="ctr"/>
            <a:r>
              <a:rPr lang="en-US" sz="4800" b="1" dirty="0" smtClean="0">
                <a:ln w="57150" cmpd="sng">
                  <a:solidFill>
                    <a:srgbClr val="FFFF00"/>
                  </a:solidFill>
                  <a:prstDash val="solid"/>
                  <a:miter lim="800000"/>
                </a:ln>
                <a:solidFill>
                  <a:srgbClr val="CC9900"/>
                </a:solidFill>
                <a:effectLst>
                  <a:glow rad="228600">
                    <a:schemeClr val="accent6">
                      <a:satMod val="175000"/>
                      <a:alpha val="40000"/>
                    </a:schemeClr>
                  </a:glow>
                </a:effectLst>
              </a:rPr>
              <a:t>Fasting</a:t>
            </a:r>
            <a:r>
              <a:rPr lang="en-US" sz="4800" b="1" dirty="0" smtClean="0">
                <a:ln w="57150" cmpd="sng">
                  <a:solidFill>
                    <a:srgbClr val="CC9900"/>
                  </a:solidFill>
                  <a:prstDash val="solid"/>
                  <a:miter lim="800000"/>
                </a:ln>
                <a:solidFill>
                  <a:srgbClr val="CC9900"/>
                </a:solidFill>
                <a:effectLst>
                  <a:glow rad="228600">
                    <a:schemeClr val="accent6">
                      <a:satMod val="175000"/>
                      <a:alpha val="40000"/>
                    </a:schemeClr>
                  </a:glow>
                </a:effectLst>
              </a:rPr>
              <a:t> </a:t>
            </a:r>
            <a:endParaRPr lang="en-US" sz="4800" b="1" cap="none" spc="0" dirty="0">
              <a:ln w="57150" cmpd="sng">
                <a:solidFill>
                  <a:srgbClr val="CC9900"/>
                </a:solidFill>
                <a:prstDash val="solid"/>
                <a:miter lim="800000"/>
              </a:ln>
              <a:solidFill>
                <a:srgbClr val="CC9900"/>
              </a:solidFill>
              <a:effectLst>
                <a:glow rad="228600">
                  <a:schemeClr val="accent6">
                    <a:satMod val="175000"/>
                    <a:alpha val="40000"/>
                  </a:schemeClr>
                </a:glow>
              </a:effectLst>
            </a:endParaRPr>
          </a:p>
        </p:txBody>
      </p:sp>
      <p:sp>
        <p:nvSpPr>
          <p:cNvPr id="7" name="Rectangle 6"/>
          <p:cNvSpPr/>
          <p:nvPr/>
        </p:nvSpPr>
        <p:spPr>
          <a:xfrm>
            <a:off x="0" y="838200"/>
            <a:ext cx="9143999" cy="523220"/>
          </a:xfrm>
          <a:prstGeom prst="rect">
            <a:avLst/>
          </a:prstGeom>
          <a:solidFill>
            <a:srgbClr val="FFFF00"/>
          </a:solid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8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Foods to avoid on the Daniel Fast</a:t>
            </a:r>
            <a:endParaRPr lang="en-US" sz="2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8" name="Rectangle 7"/>
          <p:cNvSpPr/>
          <p:nvPr/>
        </p:nvSpPr>
        <p:spPr>
          <a:xfrm>
            <a:off x="0" y="1295400"/>
            <a:ext cx="9144000" cy="707886"/>
          </a:xfrm>
          <a:prstGeom prst="rect">
            <a:avLst/>
          </a:prstGeom>
          <a:solidFill>
            <a:srgbClr val="FFFF00"/>
          </a:solidFill>
        </p:spPr>
        <p:txBody>
          <a:bodyPr wrap="square">
            <a:spAutoFit/>
          </a:bodyPr>
          <a:lstStyle/>
          <a:p>
            <a:pPr lvl="0" eaLnBrk="0" fontAlgn="base" hangingPunct="0">
              <a:spcBef>
                <a:spcPct val="0"/>
              </a:spcBef>
              <a:spcAft>
                <a:spcPct val="0"/>
              </a:spcAft>
            </a:pPr>
            <a:r>
              <a:rPr lang="en-US" sz="2000" b="1" u="sng" dirty="0" smtClean="0">
                <a:latin typeface="Arial" pitchFamily="34" charset="0"/>
                <a:cs typeface="Arial" pitchFamily="34" charset="0"/>
              </a:rPr>
              <a:t>All meat and animal products</a:t>
            </a:r>
            <a:r>
              <a:rPr lang="en-US" sz="2000" b="1" dirty="0" smtClean="0">
                <a:latin typeface="Arial" pitchFamily="34" charset="0"/>
                <a:cs typeface="Arial" pitchFamily="34" charset="0"/>
              </a:rPr>
              <a:t> </a:t>
            </a:r>
            <a:r>
              <a:rPr lang="en-US" sz="2000" dirty="0" smtClean="0">
                <a:latin typeface="Arial" pitchFamily="34" charset="0"/>
                <a:cs typeface="Arial" pitchFamily="34" charset="0"/>
              </a:rPr>
              <a:t>including but not limited to beef, lamb, pork, poultry, and fish.</a:t>
            </a:r>
          </a:p>
        </p:txBody>
      </p:sp>
      <p:pic>
        <p:nvPicPr>
          <p:cNvPr id="55299" name="Picture 3" descr="Welcome to H &amp; H Meats &amp; Catering Inc."/>
          <p:cNvPicPr>
            <a:picLocks noChangeAspect="1" noChangeArrowheads="1"/>
          </p:cNvPicPr>
          <p:nvPr/>
        </p:nvPicPr>
        <p:blipFill>
          <a:blip r:embed="rId2" cstate="print"/>
          <a:srcRect/>
          <a:stretch>
            <a:fillRect/>
          </a:stretch>
        </p:blipFill>
        <p:spPr bwMode="auto">
          <a:xfrm>
            <a:off x="0" y="1981200"/>
            <a:ext cx="9144000" cy="4876800"/>
          </a:xfrm>
          <a:prstGeom prst="rect">
            <a:avLst/>
          </a:prstGeom>
          <a:noFill/>
        </p:spPr>
      </p:pic>
      <p:sp>
        <p:nvSpPr>
          <p:cNvPr id="10" name="Rectangle 9"/>
          <p:cNvSpPr/>
          <p:nvPr/>
        </p:nvSpPr>
        <p:spPr>
          <a:xfrm>
            <a:off x="0" y="1371600"/>
            <a:ext cx="9144000" cy="369332"/>
          </a:xfrm>
          <a:prstGeom prst="rect">
            <a:avLst/>
          </a:prstGeom>
          <a:solidFill>
            <a:srgbClr val="FFFF00"/>
          </a:solidFill>
        </p:spPr>
        <p:txBody>
          <a:bodyPr wrap="square">
            <a:spAutoFit/>
          </a:bodyPr>
          <a:lstStyle/>
          <a:p>
            <a:r>
              <a:rPr lang="en-US" b="1" u="sng" dirty="0" smtClean="0">
                <a:latin typeface="Arial" pitchFamily="34" charset="0"/>
                <a:cs typeface="Arial" pitchFamily="34" charset="0"/>
              </a:rPr>
              <a:t>All dairy products</a:t>
            </a:r>
            <a:r>
              <a:rPr lang="en-US" b="1" dirty="0" smtClean="0">
                <a:latin typeface="Arial" pitchFamily="34" charset="0"/>
                <a:cs typeface="Arial" pitchFamily="34" charset="0"/>
              </a:rPr>
              <a:t> </a:t>
            </a:r>
            <a:r>
              <a:rPr lang="en-US" dirty="0" smtClean="0">
                <a:latin typeface="Arial" pitchFamily="34" charset="0"/>
                <a:cs typeface="Arial" pitchFamily="34" charset="0"/>
              </a:rPr>
              <a:t>including but not limited to milk, cheese, cream, butter, and eggs</a:t>
            </a:r>
            <a:endParaRPr lang="en-US" dirty="0"/>
          </a:p>
        </p:txBody>
      </p:sp>
      <p:pic>
        <p:nvPicPr>
          <p:cNvPr id="55301" name="Picture 5" descr="Dairy Products"/>
          <p:cNvPicPr>
            <a:picLocks noChangeAspect="1" noChangeArrowheads="1"/>
          </p:cNvPicPr>
          <p:nvPr/>
        </p:nvPicPr>
        <p:blipFill>
          <a:blip r:embed="rId3" cstate="print"/>
          <a:srcRect/>
          <a:stretch>
            <a:fillRect/>
          </a:stretch>
        </p:blipFill>
        <p:spPr bwMode="auto">
          <a:xfrm>
            <a:off x="0" y="1752600"/>
            <a:ext cx="4419600" cy="5105400"/>
          </a:xfrm>
          <a:prstGeom prst="rect">
            <a:avLst/>
          </a:prstGeom>
          <a:noFill/>
        </p:spPr>
      </p:pic>
      <p:pic>
        <p:nvPicPr>
          <p:cNvPr id="55303" name="Picture 7" descr="Different types of diary products"/>
          <p:cNvPicPr>
            <a:picLocks noChangeAspect="1" noChangeArrowheads="1"/>
          </p:cNvPicPr>
          <p:nvPr/>
        </p:nvPicPr>
        <p:blipFill>
          <a:blip r:embed="rId4" cstate="print"/>
          <a:srcRect/>
          <a:stretch>
            <a:fillRect/>
          </a:stretch>
        </p:blipFill>
        <p:spPr bwMode="auto">
          <a:xfrm>
            <a:off x="4419600" y="1752600"/>
            <a:ext cx="4724400" cy="5105400"/>
          </a:xfrm>
          <a:prstGeom prst="rect">
            <a:avLst/>
          </a:prstGeom>
          <a:noFill/>
        </p:spPr>
      </p:pic>
      <p:sp>
        <p:nvSpPr>
          <p:cNvPr id="13" name="Rectangle 12"/>
          <p:cNvSpPr/>
          <p:nvPr/>
        </p:nvSpPr>
        <p:spPr>
          <a:xfrm>
            <a:off x="0" y="1371600"/>
            <a:ext cx="9144000" cy="646331"/>
          </a:xfrm>
          <a:prstGeom prst="rect">
            <a:avLst/>
          </a:prstGeom>
          <a:solidFill>
            <a:srgbClr val="FFFF00"/>
          </a:solidFill>
        </p:spPr>
        <p:txBody>
          <a:bodyPr wrap="square">
            <a:spAutoFit/>
          </a:bodyPr>
          <a:lstStyle/>
          <a:p>
            <a:pPr lvl="0" eaLnBrk="0" fontAlgn="base" hangingPunct="0">
              <a:spcBef>
                <a:spcPct val="0"/>
              </a:spcBef>
              <a:spcAft>
                <a:spcPct val="0"/>
              </a:spcAft>
            </a:pPr>
            <a:r>
              <a:rPr lang="en-US" b="1" u="sng" dirty="0" smtClean="0">
                <a:latin typeface="Arial" pitchFamily="34" charset="0"/>
                <a:cs typeface="Arial" pitchFamily="34" charset="0"/>
              </a:rPr>
              <a:t>All sweeteners</a:t>
            </a:r>
            <a:r>
              <a:rPr lang="en-US" b="1" i="1" dirty="0" smtClean="0">
                <a:latin typeface="Arial" pitchFamily="34" charset="0"/>
                <a:cs typeface="Arial" pitchFamily="34" charset="0"/>
              </a:rPr>
              <a:t> </a:t>
            </a:r>
            <a:r>
              <a:rPr lang="en-US" dirty="0" smtClean="0">
                <a:latin typeface="Arial" pitchFamily="34" charset="0"/>
                <a:cs typeface="Arial" pitchFamily="34" charset="0"/>
              </a:rPr>
              <a:t>including but not limited to sugar, raw sugar, honey, syrups, molasses, and cane juice.</a:t>
            </a:r>
          </a:p>
        </p:txBody>
      </p:sp>
      <p:pic>
        <p:nvPicPr>
          <p:cNvPr id="55305" name="Picture 9" descr="All about Artificial Sweeteners | Just Health"/>
          <p:cNvPicPr>
            <a:picLocks noChangeAspect="1" noChangeArrowheads="1"/>
          </p:cNvPicPr>
          <p:nvPr/>
        </p:nvPicPr>
        <p:blipFill>
          <a:blip r:embed="rId5" cstate="print"/>
          <a:srcRect/>
          <a:stretch>
            <a:fillRect/>
          </a:stretch>
        </p:blipFill>
        <p:spPr bwMode="auto">
          <a:xfrm>
            <a:off x="0" y="1981200"/>
            <a:ext cx="4419600" cy="4876800"/>
          </a:xfrm>
          <a:prstGeom prst="rect">
            <a:avLst/>
          </a:prstGeom>
          <a:noFill/>
        </p:spPr>
      </p:pic>
      <p:pic>
        <p:nvPicPr>
          <p:cNvPr id="55307" name="Picture 11" descr="All natural sweeteners"/>
          <p:cNvPicPr>
            <a:picLocks noChangeAspect="1" noChangeArrowheads="1"/>
          </p:cNvPicPr>
          <p:nvPr/>
        </p:nvPicPr>
        <p:blipFill>
          <a:blip r:embed="rId6" cstate="print"/>
          <a:srcRect/>
          <a:stretch>
            <a:fillRect/>
          </a:stretch>
        </p:blipFill>
        <p:spPr bwMode="auto">
          <a:xfrm>
            <a:off x="4419600" y="1981200"/>
            <a:ext cx="4724400" cy="4876800"/>
          </a:xfrm>
          <a:prstGeom prst="rect">
            <a:avLst/>
          </a:prstGeom>
          <a:noFill/>
        </p:spPr>
      </p:pic>
    </p:spTree>
  </p:cSld>
  <p:clrMapOvr>
    <a:masterClrMapping/>
  </p:clrMapOvr>
  <p:transition spd="med">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2000" fill="hold"/>
                                        <p:tgtEl>
                                          <p:spTgt spid="10"/>
                                        </p:tgtEl>
                                        <p:attrNameLst>
                                          <p:attrName>ppt_w</p:attrName>
                                        </p:attrNameLst>
                                      </p:cBhvr>
                                      <p:tavLst>
                                        <p:tav tm="0">
                                          <p:val>
                                            <p:fltVal val="0"/>
                                          </p:val>
                                        </p:tav>
                                        <p:tav tm="100000">
                                          <p:val>
                                            <p:strVal val="#ppt_w"/>
                                          </p:val>
                                        </p:tav>
                                      </p:tavLst>
                                    </p:anim>
                                    <p:anim calcmode="lin" valueType="num">
                                      <p:cBhvr>
                                        <p:cTn id="8" dur="2000" fill="hold"/>
                                        <p:tgtEl>
                                          <p:spTgt spid="10"/>
                                        </p:tgtEl>
                                        <p:attrNameLst>
                                          <p:attrName>ppt_h</p:attrName>
                                        </p:attrNameLst>
                                      </p:cBhvr>
                                      <p:tavLst>
                                        <p:tav tm="0">
                                          <p:val>
                                            <p:fltVal val="0"/>
                                          </p:val>
                                        </p:tav>
                                        <p:tav tm="100000">
                                          <p:val>
                                            <p:strVal val="#ppt_h"/>
                                          </p:val>
                                        </p:tav>
                                      </p:tavLst>
                                    </p:anim>
                                    <p:animEffect transition="in" filter="fade">
                                      <p:cBhvr>
                                        <p:cTn id="9" dur="2000"/>
                                        <p:tgtEl>
                                          <p:spTgt spid="10"/>
                                        </p:tgtEl>
                                      </p:cBhvr>
                                    </p:animEffect>
                                  </p:childTnLst>
                                </p:cTn>
                              </p:par>
                              <p:par>
                                <p:cTn id="10" presetID="53" presetClass="entr" presetSubtype="0" fill="hold" nodeType="withEffect">
                                  <p:stCondLst>
                                    <p:cond delay="0"/>
                                  </p:stCondLst>
                                  <p:childTnLst>
                                    <p:set>
                                      <p:cBhvr>
                                        <p:cTn id="11" dur="1" fill="hold">
                                          <p:stCondLst>
                                            <p:cond delay="0"/>
                                          </p:stCondLst>
                                        </p:cTn>
                                        <p:tgtEl>
                                          <p:spTgt spid="55301"/>
                                        </p:tgtEl>
                                        <p:attrNameLst>
                                          <p:attrName>style.visibility</p:attrName>
                                        </p:attrNameLst>
                                      </p:cBhvr>
                                      <p:to>
                                        <p:strVal val="visible"/>
                                      </p:to>
                                    </p:set>
                                    <p:anim calcmode="lin" valueType="num">
                                      <p:cBhvr>
                                        <p:cTn id="12" dur="2000" fill="hold"/>
                                        <p:tgtEl>
                                          <p:spTgt spid="55301"/>
                                        </p:tgtEl>
                                        <p:attrNameLst>
                                          <p:attrName>ppt_w</p:attrName>
                                        </p:attrNameLst>
                                      </p:cBhvr>
                                      <p:tavLst>
                                        <p:tav tm="0">
                                          <p:val>
                                            <p:fltVal val="0"/>
                                          </p:val>
                                        </p:tav>
                                        <p:tav tm="100000">
                                          <p:val>
                                            <p:strVal val="#ppt_w"/>
                                          </p:val>
                                        </p:tav>
                                      </p:tavLst>
                                    </p:anim>
                                    <p:anim calcmode="lin" valueType="num">
                                      <p:cBhvr>
                                        <p:cTn id="13" dur="2000" fill="hold"/>
                                        <p:tgtEl>
                                          <p:spTgt spid="55301"/>
                                        </p:tgtEl>
                                        <p:attrNameLst>
                                          <p:attrName>ppt_h</p:attrName>
                                        </p:attrNameLst>
                                      </p:cBhvr>
                                      <p:tavLst>
                                        <p:tav tm="0">
                                          <p:val>
                                            <p:fltVal val="0"/>
                                          </p:val>
                                        </p:tav>
                                        <p:tav tm="100000">
                                          <p:val>
                                            <p:strVal val="#ppt_h"/>
                                          </p:val>
                                        </p:tav>
                                      </p:tavLst>
                                    </p:anim>
                                    <p:animEffect transition="in" filter="fade">
                                      <p:cBhvr>
                                        <p:cTn id="14" dur="2000"/>
                                        <p:tgtEl>
                                          <p:spTgt spid="55301"/>
                                        </p:tgtEl>
                                      </p:cBhvr>
                                    </p:animEffect>
                                  </p:childTnLst>
                                </p:cTn>
                              </p:par>
                              <p:par>
                                <p:cTn id="15" presetID="53" presetClass="entr" presetSubtype="0" fill="hold" nodeType="withEffect">
                                  <p:stCondLst>
                                    <p:cond delay="0"/>
                                  </p:stCondLst>
                                  <p:childTnLst>
                                    <p:set>
                                      <p:cBhvr>
                                        <p:cTn id="16" dur="1" fill="hold">
                                          <p:stCondLst>
                                            <p:cond delay="0"/>
                                          </p:stCondLst>
                                        </p:cTn>
                                        <p:tgtEl>
                                          <p:spTgt spid="55303"/>
                                        </p:tgtEl>
                                        <p:attrNameLst>
                                          <p:attrName>style.visibility</p:attrName>
                                        </p:attrNameLst>
                                      </p:cBhvr>
                                      <p:to>
                                        <p:strVal val="visible"/>
                                      </p:to>
                                    </p:set>
                                    <p:anim calcmode="lin" valueType="num">
                                      <p:cBhvr>
                                        <p:cTn id="17" dur="2000" fill="hold"/>
                                        <p:tgtEl>
                                          <p:spTgt spid="55303"/>
                                        </p:tgtEl>
                                        <p:attrNameLst>
                                          <p:attrName>ppt_w</p:attrName>
                                        </p:attrNameLst>
                                      </p:cBhvr>
                                      <p:tavLst>
                                        <p:tav tm="0">
                                          <p:val>
                                            <p:fltVal val="0"/>
                                          </p:val>
                                        </p:tav>
                                        <p:tav tm="100000">
                                          <p:val>
                                            <p:strVal val="#ppt_w"/>
                                          </p:val>
                                        </p:tav>
                                      </p:tavLst>
                                    </p:anim>
                                    <p:anim calcmode="lin" valueType="num">
                                      <p:cBhvr>
                                        <p:cTn id="18" dur="2000" fill="hold"/>
                                        <p:tgtEl>
                                          <p:spTgt spid="55303"/>
                                        </p:tgtEl>
                                        <p:attrNameLst>
                                          <p:attrName>ppt_h</p:attrName>
                                        </p:attrNameLst>
                                      </p:cBhvr>
                                      <p:tavLst>
                                        <p:tav tm="0">
                                          <p:val>
                                            <p:fltVal val="0"/>
                                          </p:val>
                                        </p:tav>
                                        <p:tav tm="100000">
                                          <p:val>
                                            <p:strVal val="#ppt_h"/>
                                          </p:val>
                                        </p:tav>
                                      </p:tavLst>
                                    </p:anim>
                                    <p:animEffect transition="in" filter="fade">
                                      <p:cBhvr>
                                        <p:cTn id="19" dur="2000"/>
                                        <p:tgtEl>
                                          <p:spTgt spid="55303"/>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0" fill="hold" grpId="0" nodeType="clickEffect">
                                  <p:stCondLst>
                                    <p:cond delay="0"/>
                                  </p:stCondLst>
                                  <p:childTnLst>
                                    <p:set>
                                      <p:cBhvr>
                                        <p:cTn id="23" dur="1" fill="hold">
                                          <p:stCondLst>
                                            <p:cond delay="0"/>
                                          </p:stCondLst>
                                        </p:cTn>
                                        <p:tgtEl>
                                          <p:spTgt spid="13"/>
                                        </p:tgtEl>
                                        <p:attrNameLst>
                                          <p:attrName>style.visibility</p:attrName>
                                        </p:attrNameLst>
                                      </p:cBhvr>
                                      <p:to>
                                        <p:strVal val="visible"/>
                                      </p:to>
                                    </p:set>
                                    <p:anim calcmode="lin" valueType="num">
                                      <p:cBhvr>
                                        <p:cTn id="24" dur="2000" fill="hold"/>
                                        <p:tgtEl>
                                          <p:spTgt spid="13"/>
                                        </p:tgtEl>
                                        <p:attrNameLst>
                                          <p:attrName>ppt_w</p:attrName>
                                        </p:attrNameLst>
                                      </p:cBhvr>
                                      <p:tavLst>
                                        <p:tav tm="0">
                                          <p:val>
                                            <p:fltVal val="0"/>
                                          </p:val>
                                        </p:tav>
                                        <p:tav tm="100000">
                                          <p:val>
                                            <p:strVal val="#ppt_w"/>
                                          </p:val>
                                        </p:tav>
                                      </p:tavLst>
                                    </p:anim>
                                    <p:anim calcmode="lin" valueType="num">
                                      <p:cBhvr>
                                        <p:cTn id="25" dur="2000" fill="hold"/>
                                        <p:tgtEl>
                                          <p:spTgt spid="13"/>
                                        </p:tgtEl>
                                        <p:attrNameLst>
                                          <p:attrName>ppt_h</p:attrName>
                                        </p:attrNameLst>
                                      </p:cBhvr>
                                      <p:tavLst>
                                        <p:tav tm="0">
                                          <p:val>
                                            <p:fltVal val="0"/>
                                          </p:val>
                                        </p:tav>
                                        <p:tav tm="100000">
                                          <p:val>
                                            <p:strVal val="#ppt_h"/>
                                          </p:val>
                                        </p:tav>
                                      </p:tavLst>
                                    </p:anim>
                                    <p:animEffect transition="in" filter="fade">
                                      <p:cBhvr>
                                        <p:cTn id="26" dur="2000"/>
                                        <p:tgtEl>
                                          <p:spTgt spid="13"/>
                                        </p:tgtEl>
                                      </p:cBhvr>
                                    </p:animEffect>
                                  </p:childTnLst>
                                </p:cTn>
                              </p:par>
                              <p:par>
                                <p:cTn id="27" presetID="53" presetClass="entr" presetSubtype="0" fill="hold" nodeType="withEffect">
                                  <p:stCondLst>
                                    <p:cond delay="0"/>
                                  </p:stCondLst>
                                  <p:childTnLst>
                                    <p:set>
                                      <p:cBhvr>
                                        <p:cTn id="28" dur="1" fill="hold">
                                          <p:stCondLst>
                                            <p:cond delay="0"/>
                                          </p:stCondLst>
                                        </p:cTn>
                                        <p:tgtEl>
                                          <p:spTgt spid="55305"/>
                                        </p:tgtEl>
                                        <p:attrNameLst>
                                          <p:attrName>style.visibility</p:attrName>
                                        </p:attrNameLst>
                                      </p:cBhvr>
                                      <p:to>
                                        <p:strVal val="visible"/>
                                      </p:to>
                                    </p:set>
                                    <p:anim calcmode="lin" valueType="num">
                                      <p:cBhvr>
                                        <p:cTn id="29" dur="2000" fill="hold"/>
                                        <p:tgtEl>
                                          <p:spTgt spid="55305"/>
                                        </p:tgtEl>
                                        <p:attrNameLst>
                                          <p:attrName>ppt_w</p:attrName>
                                        </p:attrNameLst>
                                      </p:cBhvr>
                                      <p:tavLst>
                                        <p:tav tm="0">
                                          <p:val>
                                            <p:fltVal val="0"/>
                                          </p:val>
                                        </p:tav>
                                        <p:tav tm="100000">
                                          <p:val>
                                            <p:strVal val="#ppt_w"/>
                                          </p:val>
                                        </p:tav>
                                      </p:tavLst>
                                    </p:anim>
                                    <p:anim calcmode="lin" valueType="num">
                                      <p:cBhvr>
                                        <p:cTn id="30" dur="2000" fill="hold"/>
                                        <p:tgtEl>
                                          <p:spTgt spid="55305"/>
                                        </p:tgtEl>
                                        <p:attrNameLst>
                                          <p:attrName>ppt_h</p:attrName>
                                        </p:attrNameLst>
                                      </p:cBhvr>
                                      <p:tavLst>
                                        <p:tav tm="0">
                                          <p:val>
                                            <p:fltVal val="0"/>
                                          </p:val>
                                        </p:tav>
                                        <p:tav tm="100000">
                                          <p:val>
                                            <p:strVal val="#ppt_h"/>
                                          </p:val>
                                        </p:tav>
                                      </p:tavLst>
                                    </p:anim>
                                    <p:animEffect transition="in" filter="fade">
                                      <p:cBhvr>
                                        <p:cTn id="31" dur="2000"/>
                                        <p:tgtEl>
                                          <p:spTgt spid="55305"/>
                                        </p:tgtEl>
                                      </p:cBhvr>
                                    </p:animEffect>
                                  </p:childTnLst>
                                </p:cTn>
                              </p:par>
                              <p:par>
                                <p:cTn id="32" presetID="53" presetClass="entr" presetSubtype="0" fill="hold" nodeType="withEffect">
                                  <p:stCondLst>
                                    <p:cond delay="0"/>
                                  </p:stCondLst>
                                  <p:childTnLst>
                                    <p:set>
                                      <p:cBhvr>
                                        <p:cTn id="33" dur="1" fill="hold">
                                          <p:stCondLst>
                                            <p:cond delay="0"/>
                                          </p:stCondLst>
                                        </p:cTn>
                                        <p:tgtEl>
                                          <p:spTgt spid="55307"/>
                                        </p:tgtEl>
                                        <p:attrNameLst>
                                          <p:attrName>style.visibility</p:attrName>
                                        </p:attrNameLst>
                                      </p:cBhvr>
                                      <p:to>
                                        <p:strVal val="visible"/>
                                      </p:to>
                                    </p:set>
                                    <p:anim calcmode="lin" valueType="num">
                                      <p:cBhvr>
                                        <p:cTn id="34" dur="2000" fill="hold"/>
                                        <p:tgtEl>
                                          <p:spTgt spid="55307"/>
                                        </p:tgtEl>
                                        <p:attrNameLst>
                                          <p:attrName>ppt_w</p:attrName>
                                        </p:attrNameLst>
                                      </p:cBhvr>
                                      <p:tavLst>
                                        <p:tav tm="0">
                                          <p:val>
                                            <p:fltVal val="0"/>
                                          </p:val>
                                        </p:tav>
                                        <p:tav tm="100000">
                                          <p:val>
                                            <p:strVal val="#ppt_w"/>
                                          </p:val>
                                        </p:tav>
                                      </p:tavLst>
                                    </p:anim>
                                    <p:anim calcmode="lin" valueType="num">
                                      <p:cBhvr>
                                        <p:cTn id="35" dur="2000" fill="hold"/>
                                        <p:tgtEl>
                                          <p:spTgt spid="55307"/>
                                        </p:tgtEl>
                                        <p:attrNameLst>
                                          <p:attrName>ppt_h</p:attrName>
                                        </p:attrNameLst>
                                      </p:cBhvr>
                                      <p:tavLst>
                                        <p:tav tm="0">
                                          <p:val>
                                            <p:fltVal val="0"/>
                                          </p:val>
                                        </p:tav>
                                        <p:tav tm="100000">
                                          <p:val>
                                            <p:strVal val="#ppt_h"/>
                                          </p:val>
                                        </p:tav>
                                      </p:tavLst>
                                    </p:anim>
                                    <p:animEffect transition="in" filter="fade">
                                      <p:cBhvr>
                                        <p:cTn id="36" dur="2000"/>
                                        <p:tgtEl>
                                          <p:spTgt spid="553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830997"/>
          </a:xfrm>
          <a:prstGeom prst="rect">
            <a:avLst/>
          </a:prstGeom>
          <a:solidFill>
            <a:schemeClr val="tx2">
              <a:lumMod val="60000"/>
              <a:lumOff val="40000"/>
            </a:schemeClr>
          </a:solidFill>
          <a:ln w="57150">
            <a:solidFill>
              <a:srgbClr val="0070C0"/>
            </a:solidFill>
          </a:ln>
        </p:spPr>
        <p:txBody>
          <a:bodyPr wrap="square" lIns="91440" tIns="45720" rIns="91440" bIns="45720">
            <a:spAutoFit/>
            <a:scene3d>
              <a:camera prst="obliqueBottomLeft"/>
              <a:lightRig rig="threePt" dir="t"/>
            </a:scene3d>
            <a:sp3d extrusionH="57150">
              <a:bevelT h="50800"/>
            </a:sp3d>
          </a:bodyPr>
          <a:lstStyle/>
          <a:p>
            <a:pPr algn="ctr"/>
            <a:r>
              <a:rPr lang="en-US" sz="4800" b="1" dirty="0" smtClean="0">
                <a:ln w="57150" cmpd="sng">
                  <a:solidFill>
                    <a:srgbClr val="FFFF00"/>
                  </a:solidFill>
                  <a:prstDash val="solid"/>
                  <a:miter lim="800000"/>
                </a:ln>
                <a:solidFill>
                  <a:srgbClr val="CC9900"/>
                </a:solidFill>
                <a:effectLst>
                  <a:glow rad="228600">
                    <a:schemeClr val="accent6">
                      <a:satMod val="175000"/>
                      <a:alpha val="40000"/>
                    </a:schemeClr>
                  </a:glow>
                </a:effectLst>
              </a:rPr>
              <a:t>Fasting</a:t>
            </a:r>
            <a:r>
              <a:rPr lang="en-US" sz="4800" b="1" dirty="0" smtClean="0">
                <a:ln w="57150" cmpd="sng">
                  <a:solidFill>
                    <a:srgbClr val="CC9900"/>
                  </a:solidFill>
                  <a:prstDash val="solid"/>
                  <a:miter lim="800000"/>
                </a:ln>
                <a:solidFill>
                  <a:srgbClr val="CC9900"/>
                </a:solidFill>
                <a:effectLst>
                  <a:glow rad="228600">
                    <a:schemeClr val="accent6">
                      <a:satMod val="175000"/>
                      <a:alpha val="40000"/>
                    </a:schemeClr>
                  </a:glow>
                </a:effectLst>
              </a:rPr>
              <a:t> </a:t>
            </a:r>
            <a:endParaRPr lang="en-US" sz="4800" b="1" cap="none" spc="0" dirty="0">
              <a:ln w="57150" cmpd="sng">
                <a:solidFill>
                  <a:srgbClr val="CC9900"/>
                </a:solidFill>
                <a:prstDash val="solid"/>
                <a:miter lim="800000"/>
              </a:ln>
              <a:solidFill>
                <a:srgbClr val="CC9900"/>
              </a:solidFill>
              <a:effectLst>
                <a:glow rad="228600">
                  <a:schemeClr val="accent6">
                    <a:satMod val="175000"/>
                    <a:alpha val="40000"/>
                  </a:schemeClr>
                </a:glow>
              </a:effectLst>
            </a:endParaRPr>
          </a:p>
        </p:txBody>
      </p:sp>
      <p:sp>
        <p:nvSpPr>
          <p:cNvPr id="7" name="Rectangle 6"/>
          <p:cNvSpPr/>
          <p:nvPr/>
        </p:nvSpPr>
        <p:spPr>
          <a:xfrm>
            <a:off x="1" y="838200"/>
            <a:ext cx="9143999" cy="523220"/>
          </a:xfrm>
          <a:prstGeom prst="rect">
            <a:avLst/>
          </a:prstGeom>
          <a:solidFill>
            <a:srgbClr val="FFFF00"/>
          </a:solid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8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Foods to avoid on the Daniel Fast</a:t>
            </a:r>
            <a:endParaRPr lang="en-US" sz="2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 name="Rectangle 5"/>
          <p:cNvSpPr/>
          <p:nvPr/>
        </p:nvSpPr>
        <p:spPr>
          <a:xfrm>
            <a:off x="0" y="1295400"/>
            <a:ext cx="9144000" cy="646331"/>
          </a:xfrm>
          <a:prstGeom prst="rect">
            <a:avLst/>
          </a:prstGeom>
          <a:solidFill>
            <a:srgbClr val="FFFF00"/>
          </a:solidFill>
        </p:spPr>
        <p:txBody>
          <a:bodyPr wrap="square">
            <a:spAutoFit/>
          </a:bodyPr>
          <a:lstStyle/>
          <a:p>
            <a:pPr lvl="0" eaLnBrk="0" fontAlgn="base" hangingPunct="0">
              <a:spcBef>
                <a:spcPct val="0"/>
              </a:spcBef>
              <a:spcAft>
                <a:spcPct val="0"/>
              </a:spcAft>
            </a:pPr>
            <a:r>
              <a:rPr lang="en-US" b="1" u="sng" dirty="0" smtClean="0">
                <a:latin typeface="Arial" pitchFamily="34" charset="0"/>
                <a:cs typeface="Arial" pitchFamily="34" charset="0"/>
              </a:rPr>
              <a:t>All leavened bread</a:t>
            </a:r>
            <a:r>
              <a:rPr lang="en-US" b="1" dirty="0" smtClean="0">
                <a:latin typeface="Arial" pitchFamily="34" charset="0"/>
                <a:cs typeface="Arial" pitchFamily="34" charset="0"/>
              </a:rPr>
              <a:t> </a:t>
            </a:r>
            <a:r>
              <a:rPr lang="en-US" dirty="0" smtClean="0">
                <a:latin typeface="Arial" pitchFamily="34" charset="0"/>
                <a:cs typeface="Arial" pitchFamily="34" charset="0"/>
              </a:rPr>
              <a:t>including Ezekiel Bread (it contains yeast and honey) and baked goods.</a:t>
            </a:r>
          </a:p>
        </p:txBody>
      </p:sp>
      <p:pic>
        <p:nvPicPr>
          <p:cNvPr id="58370" name="Picture 2" descr="... Shirley Corriher, Baking Yeast-Leavened Bread is Problem-Free (Almost"/>
          <p:cNvPicPr>
            <a:picLocks noChangeAspect="1" noChangeArrowheads="1"/>
          </p:cNvPicPr>
          <p:nvPr/>
        </p:nvPicPr>
        <p:blipFill>
          <a:blip r:embed="rId2" cstate="print"/>
          <a:srcRect/>
          <a:stretch>
            <a:fillRect/>
          </a:stretch>
        </p:blipFill>
        <p:spPr bwMode="auto">
          <a:xfrm>
            <a:off x="0" y="1905000"/>
            <a:ext cx="9144000" cy="4953000"/>
          </a:xfrm>
          <a:prstGeom prst="rect">
            <a:avLst/>
          </a:prstGeom>
          <a:noFill/>
        </p:spPr>
      </p:pic>
      <p:sp>
        <p:nvSpPr>
          <p:cNvPr id="9" name="Rectangle 8"/>
          <p:cNvSpPr/>
          <p:nvPr/>
        </p:nvSpPr>
        <p:spPr>
          <a:xfrm>
            <a:off x="0" y="1295400"/>
            <a:ext cx="9144000" cy="923330"/>
          </a:xfrm>
          <a:prstGeom prst="rect">
            <a:avLst/>
          </a:prstGeom>
          <a:solidFill>
            <a:srgbClr val="FFFF00"/>
          </a:solidFill>
        </p:spPr>
        <p:txBody>
          <a:bodyPr wrap="square">
            <a:spAutoFit/>
          </a:bodyPr>
          <a:lstStyle/>
          <a:p>
            <a:pPr lvl="0" eaLnBrk="0" fontAlgn="base" hangingPunct="0">
              <a:spcBef>
                <a:spcPct val="0"/>
              </a:spcBef>
              <a:spcAft>
                <a:spcPct val="0"/>
              </a:spcAft>
            </a:pPr>
            <a:r>
              <a:rPr lang="en-US" b="1" u="sng" dirty="0" smtClean="0">
                <a:latin typeface="Arial" pitchFamily="34" charset="0"/>
                <a:cs typeface="Arial" pitchFamily="34" charset="0"/>
              </a:rPr>
              <a:t>All refined and processed foods products</a:t>
            </a:r>
            <a:r>
              <a:rPr lang="en-US" b="1" dirty="0" smtClean="0">
                <a:latin typeface="Arial" pitchFamily="34" charset="0"/>
                <a:cs typeface="Arial" pitchFamily="34" charset="0"/>
              </a:rPr>
              <a:t> </a:t>
            </a:r>
            <a:r>
              <a:rPr lang="en-US" dirty="0" smtClean="0">
                <a:latin typeface="Arial" pitchFamily="34" charset="0"/>
                <a:cs typeface="Arial" pitchFamily="34" charset="0"/>
              </a:rPr>
              <a:t>including but not limited to artificial flavorings, food additives, chemicals, white rice, white flour, and foods that contain artificial preservatives.</a:t>
            </a:r>
          </a:p>
        </p:txBody>
      </p:sp>
      <p:pic>
        <p:nvPicPr>
          <p:cNvPr id="58372" name="Picture 4" descr="... exist on a diet of mainly processed foods can be both overweight and"/>
          <p:cNvPicPr>
            <a:picLocks noChangeAspect="1" noChangeArrowheads="1"/>
          </p:cNvPicPr>
          <p:nvPr/>
        </p:nvPicPr>
        <p:blipFill>
          <a:blip r:embed="rId3" cstate="print"/>
          <a:srcRect/>
          <a:stretch>
            <a:fillRect/>
          </a:stretch>
        </p:blipFill>
        <p:spPr bwMode="auto">
          <a:xfrm>
            <a:off x="0" y="2209800"/>
            <a:ext cx="9144000" cy="4648200"/>
          </a:xfrm>
          <a:prstGeom prst="rect">
            <a:avLst/>
          </a:prstGeom>
          <a:noFill/>
        </p:spPr>
      </p:pic>
      <p:sp>
        <p:nvSpPr>
          <p:cNvPr id="10" name="Rectangle 9"/>
          <p:cNvSpPr/>
          <p:nvPr/>
        </p:nvSpPr>
        <p:spPr>
          <a:xfrm>
            <a:off x="0" y="1371600"/>
            <a:ext cx="9144000" cy="369332"/>
          </a:xfrm>
          <a:prstGeom prst="rect">
            <a:avLst/>
          </a:prstGeom>
          <a:solidFill>
            <a:srgbClr val="FFFF00"/>
          </a:solidFill>
        </p:spPr>
        <p:txBody>
          <a:bodyPr wrap="square">
            <a:spAutoFit/>
          </a:bodyPr>
          <a:lstStyle/>
          <a:p>
            <a:pPr lvl="0" eaLnBrk="0" fontAlgn="base" hangingPunct="0">
              <a:spcBef>
                <a:spcPct val="0"/>
              </a:spcBef>
              <a:spcAft>
                <a:spcPct val="0"/>
              </a:spcAft>
            </a:pPr>
            <a:r>
              <a:rPr lang="en-US" b="1" u="sng" dirty="0" smtClean="0">
                <a:latin typeface="Arial" pitchFamily="34" charset="0"/>
                <a:cs typeface="Arial" pitchFamily="34" charset="0"/>
              </a:rPr>
              <a:t>All deep fried foods</a:t>
            </a:r>
            <a:r>
              <a:rPr lang="en-US" b="1" dirty="0" smtClean="0">
                <a:latin typeface="Arial" pitchFamily="34" charset="0"/>
                <a:cs typeface="Arial" pitchFamily="34" charset="0"/>
              </a:rPr>
              <a:t> </a:t>
            </a:r>
            <a:r>
              <a:rPr lang="en-US" dirty="0" smtClean="0">
                <a:latin typeface="Arial" pitchFamily="34" charset="0"/>
                <a:cs typeface="Arial" pitchFamily="34" charset="0"/>
              </a:rPr>
              <a:t>including but not limited to potato chips, French fries, corn chips.</a:t>
            </a:r>
          </a:p>
        </p:txBody>
      </p:sp>
      <p:pic>
        <p:nvPicPr>
          <p:cNvPr id="58374" name="Picture 6" descr="Deep fried frenzy (22 photos) » fried-food-5"/>
          <p:cNvPicPr>
            <a:picLocks noChangeAspect="1" noChangeArrowheads="1"/>
          </p:cNvPicPr>
          <p:nvPr/>
        </p:nvPicPr>
        <p:blipFill>
          <a:blip r:embed="rId4" cstate="print"/>
          <a:srcRect/>
          <a:stretch>
            <a:fillRect/>
          </a:stretch>
        </p:blipFill>
        <p:spPr bwMode="auto">
          <a:xfrm>
            <a:off x="0" y="1676400"/>
            <a:ext cx="9144000" cy="5181600"/>
          </a:xfrm>
          <a:prstGeom prst="rect">
            <a:avLst/>
          </a:prstGeom>
          <a:noFill/>
        </p:spPr>
      </p:pic>
      <p:sp>
        <p:nvSpPr>
          <p:cNvPr id="12" name="Rectangle 11"/>
          <p:cNvSpPr/>
          <p:nvPr/>
        </p:nvSpPr>
        <p:spPr>
          <a:xfrm>
            <a:off x="0" y="1295400"/>
            <a:ext cx="9144000" cy="369332"/>
          </a:xfrm>
          <a:prstGeom prst="rect">
            <a:avLst/>
          </a:prstGeom>
          <a:solidFill>
            <a:srgbClr val="FFFF00"/>
          </a:solidFill>
        </p:spPr>
        <p:txBody>
          <a:bodyPr wrap="square">
            <a:spAutoFit/>
          </a:bodyPr>
          <a:lstStyle/>
          <a:p>
            <a:pPr lvl="0" eaLnBrk="0" fontAlgn="base" hangingPunct="0">
              <a:spcBef>
                <a:spcPct val="0"/>
              </a:spcBef>
              <a:spcAft>
                <a:spcPct val="0"/>
              </a:spcAft>
            </a:pPr>
            <a:r>
              <a:rPr lang="en-US" b="1" u="sng" dirty="0" smtClean="0">
                <a:latin typeface="Arial" pitchFamily="34" charset="0"/>
                <a:cs typeface="Arial" pitchFamily="34" charset="0"/>
              </a:rPr>
              <a:t>All solid fats</a:t>
            </a:r>
            <a:r>
              <a:rPr lang="en-US" b="1" dirty="0" smtClean="0">
                <a:latin typeface="Arial" pitchFamily="34" charset="0"/>
                <a:cs typeface="Arial" pitchFamily="34" charset="0"/>
              </a:rPr>
              <a:t> </a:t>
            </a:r>
            <a:r>
              <a:rPr lang="en-US" dirty="0" smtClean="0">
                <a:latin typeface="Arial" pitchFamily="34" charset="0"/>
                <a:cs typeface="Arial" pitchFamily="34" charset="0"/>
              </a:rPr>
              <a:t>including shortening, margarine, lard and foods high in fat.</a:t>
            </a:r>
          </a:p>
        </p:txBody>
      </p:sp>
      <p:pic>
        <p:nvPicPr>
          <p:cNvPr id="58376" name="Picture 8" descr="trans fat or solid fats solid fats are fats that are solid at room ..."/>
          <p:cNvPicPr>
            <a:picLocks noChangeAspect="1" noChangeArrowheads="1"/>
          </p:cNvPicPr>
          <p:nvPr/>
        </p:nvPicPr>
        <p:blipFill>
          <a:blip r:embed="rId5" cstate="print"/>
          <a:srcRect/>
          <a:stretch>
            <a:fillRect/>
          </a:stretch>
        </p:blipFill>
        <p:spPr bwMode="auto">
          <a:xfrm>
            <a:off x="0" y="1600200"/>
            <a:ext cx="9144000" cy="5562600"/>
          </a:xfrm>
          <a:prstGeom prst="rect">
            <a:avLst/>
          </a:prstGeom>
          <a:noFill/>
        </p:spPr>
      </p:pic>
      <p:sp>
        <p:nvSpPr>
          <p:cNvPr id="14" name="Rectangle 1"/>
          <p:cNvSpPr>
            <a:spLocks noChangeArrowheads="1"/>
          </p:cNvSpPr>
          <p:nvPr/>
        </p:nvSpPr>
        <p:spPr bwMode="auto">
          <a:xfrm>
            <a:off x="0" y="1295400"/>
            <a:ext cx="9144000" cy="646331"/>
          </a:xfrm>
          <a:prstGeom prst="rect">
            <a:avLst/>
          </a:prstGeom>
          <a:solidFill>
            <a:srgbClr val="FFFF00"/>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1" i="0" u="sng" strike="noStrike" cap="none" normalizeH="0" baseline="0" dirty="0" smtClean="0">
                <a:ln>
                  <a:noFill/>
                </a:ln>
                <a:solidFill>
                  <a:schemeClr val="tx1"/>
                </a:solidFill>
                <a:effectLst/>
                <a:latin typeface="Arial" pitchFamily="34" charset="0"/>
                <a:cs typeface="Arial" pitchFamily="34" charset="0"/>
              </a:rPr>
              <a:t>Beverages</a:t>
            </a:r>
            <a:r>
              <a:rPr kumimoji="0" lang="en-US" sz="1800" b="0" i="0" u="none" strike="noStrike" cap="none" normalizeH="0" baseline="0" dirty="0" smtClean="0">
                <a:ln>
                  <a:noFill/>
                </a:ln>
                <a:solidFill>
                  <a:schemeClr val="tx1"/>
                </a:solidFill>
                <a:effectLst/>
                <a:latin typeface="Arial" pitchFamily="34" charset="0"/>
                <a:cs typeface="Arial" pitchFamily="34" charset="0"/>
              </a:rPr>
              <a:t> including but not limited to coffee, tea, herbal teas, carbonated beverages, energy drinks, and alcohol.</a:t>
            </a:r>
          </a:p>
        </p:txBody>
      </p:sp>
      <p:pic>
        <p:nvPicPr>
          <p:cNvPr id="58378" name="Picture 10" descr="Ivan Tantio: Soft Drink, Shorten Your Lifetime"/>
          <p:cNvPicPr>
            <a:picLocks noChangeAspect="1" noChangeArrowheads="1"/>
          </p:cNvPicPr>
          <p:nvPr/>
        </p:nvPicPr>
        <p:blipFill>
          <a:blip r:embed="rId6" cstate="print"/>
          <a:srcRect/>
          <a:stretch>
            <a:fillRect/>
          </a:stretch>
        </p:blipFill>
        <p:spPr bwMode="auto">
          <a:xfrm>
            <a:off x="0" y="1905000"/>
            <a:ext cx="4343400" cy="5334000"/>
          </a:xfrm>
          <a:prstGeom prst="rect">
            <a:avLst/>
          </a:prstGeom>
          <a:noFill/>
        </p:spPr>
      </p:pic>
      <p:pic>
        <p:nvPicPr>
          <p:cNvPr id="58380" name="Picture 12" descr="Scientists Warn of Energy Drink Intoxication"/>
          <p:cNvPicPr>
            <a:picLocks noChangeAspect="1" noChangeArrowheads="1"/>
          </p:cNvPicPr>
          <p:nvPr/>
        </p:nvPicPr>
        <p:blipFill>
          <a:blip r:embed="rId7" cstate="print"/>
          <a:srcRect/>
          <a:stretch>
            <a:fillRect/>
          </a:stretch>
        </p:blipFill>
        <p:spPr bwMode="auto">
          <a:xfrm>
            <a:off x="4343400" y="1905000"/>
            <a:ext cx="4800600" cy="5334000"/>
          </a:xfrm>
          <a:prstGeom prst="rect">
            <a:avLst/>
          </a:prstGeom>
          <a:noFill/>
        </p:spPr>
      </p:pic>
    </p:spTree>
  </p:cSld>
  <p:clrMapOvr>
    <a:masterClrMapping/>
  </p:clrMapOvr>
  <p:transition spd="med">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2000" fill="hold"/>
                                        <p:tgtEl>
                                          <p:spTgt spid="9"/>
                                        </p:tgtEl>
                                        <p:attrNameLst>
                                          <p:attrName>ppt_w</p:attrName>
                                        </p:attrNameLst>
                                      </p:cBhvr>
                                      <p:tavLst>
                                        <p:tav tm="0">
                                          <p:val>
                                            <p:fltVal val="0"/>
                                          </p:val>
                                        </p:tav>
                                        <p:tav tm="100000">
                                          <p:val>
                                            <p:strVal val="#ppt_w"/>
                                          </p:val>
                                        </p:tav>
                                      </p:tavLst>
                                    </p:anim>
                                    <p:anim calcmode="lin" valueType="num">
                                      <p:cBhvr>
                                        <p:cTn id="8" dur="2000" fill="hold"/>
                                        <p:tgtEl>
                                          <p:spTgt spid="9"/>
                                        </p:tgtEl>
                                        <p:attrNameLst>
                                          <p:attrName>ppt_h</p:attrName>
                                        </p:attrNameLst>
                                      </p:cBhvr>
                                      <p:tavLst>
                                        <p:tav tm="0">
                                          <p:val>
                                            <p:fltVal val="0"/>
                                          </p:val>
                                        </p:tav>
                                        <p:tav tm="100000">
                                          <p:val>
                                            <p:strVal val="#ppt_h"/>
                                          </p:val>
                                        </p:tav>
                                      </p:tavLst>
                                    </p:anim>
                                    <p:animEffect transition="in" filter="fade">
                                      <p:cBhvr>
                                        <p:cTn id="9" dur="2000"/>
                                        <p:tgtEl>
                                          <p:spTgt spid="9"/>
                                        </p:tgtEl>
                                      </p:cBhvr>
                                    </p:animEffect>
                                  </p:childTnLst>
                                </p:cTn>
                              </p:par>
                              <p:par>
                                <p:cTn id="10" presetID="53" presetClass="entr" presetSubtype="0" fill="hold" nodeType="withEffect">
                                  <p:stCondLst>
                                    <p:cond delay="0"/>
                                  </p:stCondLst>
                                  <p:childTnLst>
                                    <p:set>
                                      <p:cBhvr>
                                        <p:cTn id="11" dur="1" fill="hold">
                                          <p:stCondLst>
                                            <p:cond delay="0"/>
                                          </p:stCondLst>
                                        </p:cTn>
                                        <p:tgtEl>
                                          <p:spTgt spid="58372"/>
                                        </p:tgtEl>
                                        <p:attrNameLst>
                                          <p:attrName>style.visibility</p:attrName>
                                        </p:attrNameLst>
                                      </p:cBhvr>
                                      <p:to>
                                        <p:strVal val="visible"/>
                                      </p:to>
                                    </p:set>
                                    <p:anim calcmode="lin" valueType="num">
                                      <p:cBhvr>
                                        <p:cTn id="12" dur="2000" fill="hold"/>
                                        <p:tgtEl>
                                          <p:spTgt spid="58372"/>
                                        </p:tgtEl>
                                        <p:attrNameLst>
                                          <p:attrName>ppt_w</p:attrName>
                                        </p:attrNameLst>
                                      </p:cBhvr>
                                      <p:tavLst>
                                        <p:tav tm="0">
                                          <p:val>
                                            <p:fltVal val="0"/>
                                          </p:val>
                                        </p:tav>
                                        <p:tav tm="100000">
                                          <p:val>
                                            <p:strVal val="#ppt_w"/>
                                          </p:val>
                                        </p:tav>
                                      </p:tavLst>
                                    </p:anim>
                                    <p:anim calcmode="lin" valueType="num">
                                      <p:cBhvr>
                                        <p:cTn id="13" dur="2000" fill="hold"/>
                                        <p:tgtEl>
                                          <p:spTgt spid="58372"/>
                                        </p:tgtEl>
                                        <p:attrNameLst>
                                          <p:attrName>ppt_h</p:attrName>
                                        </p:attrNameLst>
                                      </p:cBhvr>
                                      <p:tavLst>
                                        <p:tav tm="0">
                                          <p:val>
                                            <p:fltVal val="0"/>
                                          </p:val>
                                        </p:tav>
                                        <p:tav tm="100000">
                                          <p:val>
                                            <p:strVal val="#ppt_h"/>
                                          </p:val>
                                        </p:tav>
                                      </p:tavLst>
                                    </p:anim>
                                    <p:animEffect transition="in" filter="fade">
                                      <p:cBhvr>
                                        <p:cTn id="14" dur="2000"/>
                                        <p:tgtEl>
                                          <p:spTgt spid="58372"/>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p:cTn id="19" dur="2000" fill="hold"/>
                                        <p:tgtEl>
                                          <p:spTgt spid="10"/>
                                        </p:tgtEl>
                                        <p:attrNameLst>
                                          <p:attrName>ppt_w</p:attrName>
                                        </p:attrNameLst>
                                      </p:cBhvr>
                                      <p:tavLst>
                                        <p:tav tm="0">
                                          <p:val>
                                            <p:fltVal val="0"/>
                                          </p:val>
                                        </p:tav>
                                        <p:tav tm="100000">
                                          <p:val>
                                            <p:strVal val="#ppt_w"/>
                                          </p:val>
                                        </p:tav>
                                      </p:tavLst>
                                    </p:anim>
                                    <p:anim calcmode="lin" valueType="num">
                                      <p:cBhvr>
                                        <p:cTn id="20" dur="2000" fill="hold"/>
                                        <p:tgtEl>
                                          <p:spTgt spid="10"/>
                                        </p:tgtEl>
                                        <p:attrNameLst>
                                          <p:attrName>ppt_h</p:attrName>
                                        </p:attrNameLst>
                                      </p:cBhvr>
                                      <p:tavLst>
                                        <p:tav tm="0">
                                          <p:val>
                                            <p:fltVal val="0"/>
                                          </p:val>
                                        </p:tav>
                                        <p:tav tm="100000">
                                          <p:val>
                                            <p:strVal val="#ppt_h"/>
                                          </p:val>
                                        </p:tav>
                                      </p:tavLst>
                                    </p:anim>
                                    <p:animEffect transition="in" filter="fade">
                                      <p:cBhvr>
                                        <p:cTn id="21" dur="2000"/>
                                        <p:tgtEl>
                                          <p:spTgt spid="10"/>
                                        </p:tgtEl>
                                      </p:cBhvr>
                                    </p:animEffect>
                                  </p:childTnLst>
                                </p:cTn>
                              </p:par>
                              <p:par>
                                <p:cTn id="22" presetID="53" presetClass="entr" presetSubtype="0" fill="hold" nodeType="withEffect">
                                  <p:stCondLst>
                                    <p:cond delay="0"/>
                                  </p:stCondLst>
                                  <p:childTnLst>
                                    <p:set>
                                      <p:cBhvr>
                                        <p:cTn id="23" dur="1" fill="hold">
                                          <p:stCondLst>
                                            <p:cond delay="0"/>
                                          </p:stCondLst>
                                        </p:cTn>
                                        <p:tgtEl>
                                          <p:spTgt spid="58374"/>
                                        </p:tgtEl>
                                        <p:attrNameLst>
                                          <p:attrName>style.visibility</p:attrName>
                                        </p:attrNameLst>
                                      </p:cBhvr>
                                      <p:to>
                                        <p:strVal val="visible"/>
                                      </p:to>
                                    </p:set>
                                    <p:anim calcmode="lin" valueType="num">
                                      <p:cBhvr>
                                        <p:cTn id="24" dur="2000" fill="hold"/>
                                        <p:tgtEl>
                                          <p:spTgt spid="58374"/>
                                        </p:tgtEl>
                                        <p:attrNameLst>
                                          <p:attrName>ppt_w</p:attrName>
                                        </p:attrNameLst>
                                      </p:cBhvr>
                                      <p:tavLst>
                                        <p:tav tm="0">
                                          <p:val>
                                            <p:fltVal val="0"/>
                                          </p:val>
                                        </p:tav>
                                        <p:tav tm="100000">
                                          <p:val>
                                            <p:strVal val="#ppt_w"/>
                                          </p:val>
                                        </p:tav>
                                      </p:tavLst>
                                    </p:anim>
                                    <p:anim calcmode="lin" valueType="num">
                                      <p:cBhvr>
                                        <p:cTn id="25" dur="2000" fill="hold"/>
                                        <p:tgtEl>
                                          <p:spTgt spid="58374"/>
                                        </p:tgtEl>
                                        <p:attrNameLst>
                                          <p:attrName>ppt_h</p:attrName>
                                        </p:attrNameLst>
                                      </p:cBhvr>
                                      <p:tavLst>
                                        <p:tav tm="0">
                                          <p:val>
                                            <p:fltVal val="0"/>
                                          </p:val>
                                        </p:tav>
                                        <p:tav tm="100000">
                                          <p:val>
                                            <p:strVal val="#ppt_h"/>
                                          </p:val>
                                        </p:tav>
                                      </p:tavLst>
                                    </p:anim>
                                    <p:animEffect transition="in" filter="fade">
                                      <p:cBhvr>
                                        <p:cTn id="26" dur="2000"/>
                                        <p:tgtEl>
                                          <p:spTgt spid="58374"/>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p:cTn id="31" dur="2000" fill="hold"/>
                                        <p:tgtEl>
                                          <p:spTgt spid="12"/>
                                        </p:tgtEl>
                                        <p:attrNameLst>
                                          <p:attrName>ppt_w</p:attrName>
                                        </p:attrNameLst>
                                      </p:cBhvr>
                                      <p:tavLst>
                                        <p:tav tm="0">
                                          <p:val>
                                            <p:fltVal val="0"/>
                                          </p:val>
                                        </p:tav>
                                        <p:tav tm="100000">
                                          <p:val>
                                            <p:strVal val="#ppt_w"/>
                                          </p:val>
                                        </p:tav>
                                      </p:tavLst>
                                    </p:anim>
                                    <p:anim calcmode="lin" valueType="num">
                                      <p:cBhvr>
                                        <p:cTn id="32" dur="2000" fill="hold"/>
                                        <p:tgtEl>
                                          <p:spTgt spid="12"/>
                                        </p:tgtEl>
                                        <p:attrNameLst>
                                          <p:attrName>ppt_h</p:attrName>
                                        </p:attrNameLst>
                                      </p:cBhvr>
                                      <p:tavLst>
                                        <p:tav tm="0">
                                          <p:val>
                                            <p:fltVal val="0"/>
                                          </p:val>
                                        </p:tav>
                                        <p:tav tm="100000">
                                          <p:val>
                                            <p:strVal val="#ppt_h"/>
                                          </p:val>
                                        </p:tav>
                                      </p:tavLst>
                                    </p:anim>
                                    <p:animEffect transition="in" filter="fade">
                                      <p:cBhvr>
                                        <p:cTn id="33" dur="2000"/>
                                        <p:tgtEl>
                                          <p:spTgt spid="12"/>
                                        </p:tgtEl>
                                      </p:cBhvr>
                                    </p:animEffect>
                                  </p:childTnLst>
                                </p:cTn>
                              </p:par>
                              <p:par>
                                <p:cTn id="34" presetID="53" presetClass="entr" presetSubtype="0" fill="hold" nodeType="withEffect">
                                  <p:stCondLst>
                                    <p:cond delay="0"/>
                                  </p:stCondLst>
                                  <p:childTnLst>
                                    <p:set>
                                      <p:cBhvr>
                                        <p:cTn id="35" dur="1" fill="hold">
                                          <p:stCondLst>
                                            <p:cond delay="0"/>
                                          </p:stCondLst>
                                        </p:cTn>
                                        <p:tgtEl>
                                          <p:spTgt spid="58376"/>
                                        </p:tgtEl>
                                        <p:attrNameLst>
                                          <p:attrName>style.visibility</p:attrName>
                                        </p:attrNameLst>
                                      </p:cBhvr>
                                      <p:to>
                                        <p:strVal val="visible"/>
                                      </p:to>
                                    </p:set>
                                    <p:anim calcmode="lin" valueType="num">
                                      <p:cBhvr>
                                        <p:cTn id="36" dur="2000" fill="hold"/>
                                        <p:tgtEl>
                                          <p:spTgt spid="58376"/>
                                        </p:tgtEl>
                                        <p:attrNameLst>
                                          <p:attrName>ppt_w</p:attrName>
                                        </p:attrNameLst>
                                      </p:cBhvr>
                                      <p:tavLst>
                                        <p:tav tm="0">
                                          <p:val>
                                            <p:fltVal val="0"/>
                                          </p:val>
                                        </p:tav>
                                        <p:tav tm="100000">
                                          <p:val>
                                            <p:strVal val="#ppt_w"/>
                                          </p:val>
                                        </p:tav>
                                      </p:tavLst>
                                    </p:anim>
                                    <p:anim calcmode="lin" valueType="num">
                                      <p:cBhvr>
                                        <p:cTn id="37" dur="2000" fill="hold"/>
                                        <p:tgtEl>
                                          <p:spTgt spid="58376"/>
                                        </p:tgtEl>
                                        <p:attrNameLst>
                                          <p:attrName>ppt_h</p:attrName>
                                        </p:attrNameLst>
                                      </p:cBhvr>
                                      <p:tavLst>
                                        <p:tav tm="0">
                                          <p:val>
                                            <p:fltVal val="0"/>
                                          </p:val>
                                        </p:tav>
                                        <p:tav tm="100000">
                                          <p:val>
                                            <p:strVal val="#ppt_h"/>
                                          </p:val>
                                        </p:tav>
                                      </p:tavLst>
                                    </p:anim>
                                    <p:animEffect transition="in" filter="fade">
                                      <p:cBhvr>
                                        <p:cTn id="38" dur="2000"/>
                                        <p:tgtEl>
                                          <p:spTgt spid="58376"/>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0"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anim calcmode="lin" valueType="num">
                                      <p:cBhvr>
                                        <p:cTn id="43" dur="2000" fill="hold"/>
                                        <p:tgtEl>
                                          <p:spTgt spid="14"/>
                                        </p:tgtEl>
                                        <p:attrNameLst>
                                          <p:attrName>ppt_w</p:attrName>
                                        </p:attrNameLst>
                                      </p:cBhvr>
                                      <p:tavLst>
                                        <p:tav tm="0">
                                          <p:val>
                                            <p:fltVal val="0"/>
                                          </p:val>
                                        </p:tav>
                                        <p:tav tm="100000">
                                          <p:val>
                                            <p:strVal val="#ppt_w"/>
                                          </p:val>
                                        </p:tav>
                                      </p:tavLst>
                                    </p:anim>
                                    <p:anim calcmode="lin" valueType="num">
                                      <p:cBhvr>
                                        <p:cTn id="44" dur="2000" fill="hold"/>
                                        <p:tgtEl>
                                          <p:spTgt spid="14"/>
                                        </p:tgtEl>
                                        <p:attrNameLst>
                                          <p:attrName>ppt_h</p:attrName>
                                        </p:attrNameLst>
                                      </p:cBhvr>
                                      <p:tavLst>
                                        <p:tav tm="0">
                                          <p:val>
                                            <p:fltVal val="0"/>
                                          </p:val>
                                        </p:tav>
                                        <p:tav tm="100000">
                                          <p:val>
                                            <p:strVal val="#ppt_h"/>
                                          </p:val>
                                        </p:tav>
                                      </p:tavLst>
                                    </p:anim>
                                    <p:animEffect transition="in" filter="fade">
                                      <p:cBhvr>
                                        <p:cTn id="45" dur="2000"/>
                                        <p:tgtEl>
                                          <p:spTgt spid="14"/>
                                        </p:tgtEl>
                                      </p:cBhvr>
                                    </p:animEffect>
                                  </p:childTnLst>
                                </p:cTn>
                              </p:par>
                              <p:par>
                                <p:cTn id="46" presetID="53" presetClass="entr" presetSubtype="0" fill="hold" nodeType="withEffect">
                                  <p:stCondLst>
                                    <p:cond delay="0"/>
                                  </p:stCondLst>
                                  <p:childTnLst>
                                    <p:set>
                                      <p:cBhvr>
                                        <p:cTn id="47" dur="1" fill="hold">
                                          <p:stCondLst>
                                            <p:cond delay="0"/>
                                          </p:stCondLst>
                                        </p:cTn>
                                        <p:tgtEl>
                                          <p:spTgt spid="58378"/>
                                        </p:tgtEl>
                                        <p:attrNameLst>
                                          <p:attrName>style.visibility</p:attrName>
                                        </p:attrNameLst>
                                      </p:cBhvr>
                                      <p:to>
                                        <p:strVal val="visible"/>
                                      </p:to>
                                    </p:set>
                                    <p:anim calcmode="lin" valueType="num">
                                      <p:cBhvr>
                                        <p:cTn id="48" dur="2000" fill="hold"/>
                                        <p:tgtEl>
                                          <p:spTgt spid="58378"/>
                                        </p:tgtEl>
                                        <p:attrNameLst>
                                          <p:attrName>ppt_w</p:attrName>
                                        </p:attrNameLst>
                                      </p:cBhvr>
                                      <p:tavLst>
                                        <p:tav tm="0">
                                          <p:val>
                                            <p:fltVal val="0"/>
                                          </p:val>
                                        </p:tav>
                                        <p:tav tm="100000">
                                          <p:val>
                                            <p:strVal val="#ppt_w"/>
                                          </p:val>
                                        </p:tav>
                                      </p:tavLst>
                                    </p:anim>
                                    <p:anim calcmode="lin" valueType="num">
                                      <p:cBhvr>
                                        <p:cTn id="49" dur="2000" fill="hold"/>
                                        <p:tgtEl>
                                          <p:spTgt spid="58378"/>
                                        </p:tgtEl>
                                        <p:attrNameLst>
                                          <p:attrName>ppt_h</p:attrName>
                                        </p:attrNameLst>
                                      </p:cBhvr>
                                      <p:tavLst>
                                        <p:tav tm="0">
                                          <p:val>
                                            <p:fltVal val="0"/>
                                          </p:val>
                                        </p:tav>
                                        <p:tav tm="100000">
                                          <p:val>
                                            <p:strVal val="#ppt_h"/>
                                          </p:val>
                                        </p:tav>
                                      </p:tavLst>
                                    </p:anim>
                                    <p:animEffect transition="in" filter="fade">
                                      <p:cBhvr>
                                        <p:cTn id="50" dur="2000"/>
                                        <p:tgtEl>
                                          <p:spTgt spid="58378"/>
                                        </p:tgtEl>
                                      </p:cBhvr>
                                    </p:animEffect>
                                  </p:childTnLst>
                                </p:cTn>
                              </p:par>
                              <p:par>
                                <p:cTn id="51" presetID="53" presetClass="entr" presetSubtype="0" fill="hold" nodeType="withEffect">
                                  <p:stCondLst>
                                    <p:cond delay="0"/>
                                  </p:stCondLst>
                                  <p:childTnLst>
                                    <p:set>
                                      <p:cBhvr>
                                        <p:cTn id="52" dur="1" fill="hold">
                                          <p:stCondLst>
                                            <p:cond delay="0"/>
                                          </p:stCondLst>
                                        </p:cTn>
                                        <p:tgtEl>
                                          <p:spTgt spid="58380"/>
                                        </p:tgtEl>
                                        <p:attrNameLst>
                                          <p:attrName>style.visibility</p:attrName>
                                        </p:attrNameLst>
                                      </p:cBhvr>
                                      <p:to>
                                        <p:strVal val="visible"/>
                                      </p:to>
                                    </p:set>
                                    <p:anim calcmode="lin" valueType="num">
                                      <p:cBhvr>
                                        <p:cTn id="53" dur="2000" fill="hold"/>
                                        <p:tgtEl>
                                          <p:spTgt spid="58380"/>
                                        </p:tgtEl>
                                        <p:attrNameLst>
                                          <p:attrName>ppt_w</p:attrName>
                                        </p:attrNameLst>
                                      </p:cBhvr>
                                      <p:tavLst>
                                        <p:tav tm="0">
                                          <p:val>
                                            <p:fltVal val="0"/>
                                          </p:val>
                                        </p:tav>
                                        <p:tav tm="100000">
                                          <p:val>
                                            <p:strVal val="#ppt_w"/>
                                          </p:val>
                                        </p:tav>
                                      </p:tavLst>
                                    </p:anim>
                                    <p:anim calcmode="lin" valueType="num">
                                      <p:cBhvr>
                                        <p:cTn id="54" dur="2000" fill="hold"/>
                                        <p:tgtEl>
                                          <p:spTgt spid="58380"/>
                                        </p:tgtEl>
                                        <p:attrNameLst>
                                          <p:attrName>ppt_h</p:attrName>
                                        </p:attrNameLst>
                                      </p:cBhvr>
                                      <p:tavLst>
                                        <p:tav tm="0">
                                          <p:val>
                                            <p:fltVal val="0"/>
                                          </p:val>
                                        </p:tav>
                                        <p:tav tm="100000">
                                          <p:val>
                                            <p:strVal val="#ppt_h"/>
                                          </p:val>
                                        </p:tav>
                                      </p:tavLst>
                                    </p:anim>
                                    <p:animEffect transition="in" filter="fade">
                                      <p:cBhvr>
                                        <p:cTn id="55" dur="2000"/>
                                        <p:tgtEl>
                                          <p:spTgt spid="583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2"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830997"/>
          </a:xfrm>
          <a:prstGeom prst="rect">
            <a:avLst/>
          </a:prstGeom>
          <a:solidFill>
            <a:schemeClr val="tx2">
              <a:lumMod val="60000"/>
              <a:lumOff val="40000"/>
            </a:schemeClr>
          </a:solidFill>
          <a:ln w="57150">
            <a:solidFill>
              <a:srgbClr val="0070C0"/>
            </a:solidFill>
          </a:ln>
        </p:spPr>
        <p:txBody>
          <a:bodyPr wrap="square" lIns="91440" tIns="45720" rIns="91440" bIns="45720">
            <a:spAutoFit/>
            <a:scene3d>
              <a:camera prst="obliqueBottomLeft"/>
              <a:lightRig rig="threePt" dir="t"/>
            </a:scene3d>
            <a:sp3d extrusionH="57150">
              <a:bevelT h="50800"/>
            </a:sp3d>
          </a:bodyPr>
          <a:lstStyle/>
          <a:p>
            <a:pPr algn="ctr"/>
            <a:r>
              <a:rPr lang="en-US" sz="4800" b="1" dirty="0" smtClean="0">
                <a:ln w="57150" cmpd="sng">
                  <a:solidFill>
                    <a:srgbClr val="FFFF00"/>
                  </a:solidFill>
                  <a:prstDash val="solid"/>
                  <a:miter lim="800000"/>
                </a:ln>
                <a:solidFill>
                  <a:srgbClr val="CC9900"/>
                </a:solidFill>
                <a:effectLst>
                  <a:glow rad="228600">
                    <a:schemeClr val="accent6">
                      <a:satMod val="175000"/>
                      <a:alpha val="40000"/>
                    </a:schemeClr>
                  </a:glow>
                </a:effectLst>
              </a:rPr>
              <a:t>Fasting</a:t>
            </a:r>
            <a:r>
              <a:rPr lang="en-US" sz="4800" b="1" dirty="0" smtClean="0">
                <a:ln w="57150" cmpd="sng">
                  <a:solidFill>
                    <a:srgbClr val="CC9900"/>
                  </a:solidFill>
                  <a:prstDash val="solid"/>
                  <a:miter lim="800000"/>
                </a:ln>
                <a:solidFill>
                  <a:srgbClr val="CC9900"/>
                </a:solidFill>
                <a:effectLst>
                  <a:glow rad="228600">
                    <a:schemeClr val="accent6">
                      <a:satMod val="175000"/>
                      <a:alpha val="40000"/>
                    </a:schemeClr>
                  </a:glow>
                </a:effectLst>
              </a:rPr>
              <a:t> </a:t>
            </a:r>
            <a:endParaRPr lang="en-US" sz="4800" b="1" cap="none" spc="0" dirty="0">
              <a:ln w="57150" cmpd="sng">
                <a:solidFill>
                  <a:srgbClr val="CC9900"/>
                </a:solidFill>
                <a:prstDash val="solid"/>
                <a:miter lim="800000"/>
              </a:ln>
              <a:solidFill>
                <a:srgbClr val="CC9900"/>
              </a:solidFill>
              <a:effectLst>
                <a:glow rad="228600">
                  <a:schemeClr val="accent6">
                    <a:satMod val="175000"/>
                    <a:alpha val="40000"/>
                  </a:schemeClr>
                </a:glow>
              </a:effectLst>
            </a:endParaRPr>
          </a:p>
        </p:txBody>
      </p:sp>
      <p:sp>
        <p:nvSpPr>
          <p:cNvPr id="7" name="Rectangle 6"/>
          <p:cNvSpPr/>
          <p:nvPr/>
        </p:nvSpPr>
        <p:spPr>
          <a:xfrm>
            <a:off x="1" y="838200"/>
            <a:ext cx="9143999" cy="523220"/>
          </a:xfrm>
          <a:prstGeom prst="rect">
            <a:avLst/>
          </a:prstGeom>
          <a:solidFill>
            <a:srgbClr val="FFFF00"/>
          </a:solid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8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Another way to fast is one meal a day fast</a:t>
            </a:r>
            <a:endParaRPr lang="en-US" sz="2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 name="TextBox 5"/>
          <p:cNvSpPr txBox="1"/>
          <p:nvPr/>
        </p:nvSpPr>
        <p:spPr>
          <a:xfrm>
            <a:off x="0" y="1295400"/>
            <a:ext cx="9144000" cy="923330"/>
          </a:xfrm>
          <a:prstGeom prst="rect">
            <a:avLst/>
          </a:prstGeom>
          <a:solidFill>
            <a:srgbClr val="FFFF00"/>
          </a:solidFill>
        </p:spPr>
        <p:txBody>
          <a:bodyPr wrap="square" rtlCol="0">
            <a:spAutoFit/>
          </a:bodyPr>
          <a:lstStyle/>
          <a:p>
            <a:r>
              <a:rPr lang="en-US" dirty="0" smtClean="0">
                <a:solidFill>
                  <a:srgbClr val="002060"/>
                </a:solidFill>
                <a:latin typeface="Arial Black" pitchFamily="34" charset="0"/>
              </a:rPr>
              <a:t>You simply limit your food intake to one meal a day! Of course sodas and processed foods should be avoided during your fast. If your fast doesn't mean much to you it won’t mean much to God either!</a:t>
            </a:r>
            <a:endParaRPr lang="en-US" dirty="0">
              <a:solidFill>
                <a:srgbClr val="002060"/>
              </a:solidFill>
              <a:latin typeface="Arial Black" pitchFamily="34" charset="0"/>
            </a:endParaRPr>
          </a:p>
        </p:txBody>
      </p:sp>
      <p:pic>
        <p:nvPicPr>
          <p:cNvPr id="59394" name="Picture 2" descr="http://ts3.mm.bing.net/th?id=H.4652348465612830&amp;pid=15.1"/>
          <p:cNvPicPr>
            <a:picLocks noChangeAspect="1" noChangeArrowheads="1"/>
          </p:cNvPicPr>
          <p:nvPr/>
        </p:nvPicPr>
        <p:blipFill>
          <a:blip r:embed="rId2" cstate="print"/>
          <a:srcRect/>
          <a:stretch>
            <a:fillRect/>
          </a:stretch>
        </p:blipFill>
        <p:spPr bwMode="auto">
          <a:xfrm>
            <a:off x="0" y="2133600"/>
            <a:ext cx="9144000" cy="4724400"/>
          </a:xfrm>
          <a:prstGeom prst="rect">
            <a:avLst/>
          </a:prstGeom>
          <a:noFill/>
        </p:spPr>
      </p:pic>
    </p:spTree>
  </p:cSld>
  <p:clrMapOvr>
    <a:masterClrMapping/>
  </p:clrMapOvr>
  <p:transition spd="med">
    <p:plus/>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2616</TotalTime>
  <Words>861</Words>
  <Application>Microsoft Office PowerPoint</Application>
  <PresentationFormat>On-screen Show (4:3)</PresentationFormat>
  <Paragraphs>52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Slide 1</vt:lpstr>
      <vt:lpstr>Slide 2</vt:lpstr>
      <vt:lpstr>Slide 3</vt:lpstr>
      <vt:lpstr>Slide 4</vt:lpstr>
      <vt:lpstr>Slide 5</vt:lpstr>
      <vt:lpstr>Slide 6</vt:lpstr>
      <vt:lpstr>Slide 7</vt:lpstr>
      <vt:lpstr>Slide 8</vt:lpstr>
      <vt:lpstr>Slide 9</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jpedreira</dc:creator>
  <cp:lastModifiedBy>jpedreira</cp:lastModifiedBy>
  <cp:revision>570</cp:revision>
  <dcterms:created xsi:type="dcterms:W3CDTF">2013-11-12T04:30:08Z</dcterms:created>
  <dcterms:modified xsi:type="dcterms:W3CDTF">2014-01-05T05:53:22Z</dcterms:modified>
</cp:coreProperties>
</file>